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76" r:id="rId3"/>
    <p:sldId id="282" r:id="rId4"/>
    <p:sldId id="280" r:id="rId5"/>
    <p:sldId id="277" r:id="rId6"/>
    <p:sldId id="281" r:id="rId7"/>
    <p:sldId id="279" r:id="rId8"/>
    <p:sldId id="269" r:id="rId9"/>
    <p:sldId id="270" r:id="rId10"/>
    <p:sldId id="273" r:id="rId11"/>
    <p:sldId id="271" r:id="rId12"/>
    <p:sldId id="272" r:id="rId13"/>
    <p:sldId id="292" r:id="rId14"/>
    <p:sldId id="275" r:id="rId15"/>
    <p:sldId id="284" r:id="rId16"/>
    <p:sldId id="288" r:id="rId17"/>
    <p:sldId id="285" r:id="rId18"/>
    <p:sldId id="293" r:id="rId19"/>
    <p:sldId id="294" r:id="rId20"/>
    <p:sldId id="295" r:id="rId21"/>
    <p:sldId id="289" r:id="rId22"/>
    <p:sldId id="291" r:id="rId23"/>
    <p:sldId id="290" r:id="rId24"/>
    <p:sldId id="265" r:id="rId25"/>
    <p:sldId id="268" r:id="rId26"/>
    <p:sldId id="266" r:id="rId27"/>
  </p:sldIdLst>
  <p:sldSz cx="12192000" cy="6858000"/>
  <p:notesSz cx="6858000" cy="9144000"/>
  <p:embeddedFontLst>
    <p:embeddedFont>
      <p:font typeface="Open Sans SemiBold" panose="020B0706030804020204" pitchFamily="34" charset="0"/>
      <p:bold r:id="rId29"/>
      <p:boldItalic r:id="rId30"/>
    </p:embeddedFont>
    <p:embeddedFont>
      <p:font typeface="Open Sans ExtraBold" panose="020B0906030804020204" pitchFamily="34" charset="0"/>
      <p:bold r:id="rId31"/>
      <p:boldItalic r:id="rId32"/>
    </p:embeddedFont>
    <p:embeddedFont>
      <p:font typeface="Open Sans Light" panose="020B0306030504020204" pitchFamily="34" charset="0"/>
      <p:regular r:id="rId33"/>
      <p:italic r:id="rId34"/>
    </p:embeddedFont>
    <p:embeddedFont>
      <p:font typeface="Calibri" panose="020F050202020403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B963"/>
    <a:srgbClr val="F6F1E0"/>
    <a:srgbClr val="34649E"/>
    <a:srgbClr val="000000"/>
    <a:srgbClr val="424242"/>
    <a:srgbClr val="B86A6A"/>
    <a:srgbClr val="3D75B9"/>
    <a:srgbClr val="595959"/>
    <a:srgbClr val="3D5733"/>
    <a:srgbClr val="938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7" autoAdjust="0"/>
    <p:restoredTop sz="61020" autoAdjust="0"/>
  </p:normalViewPr>
  <p:slideViewPr>
    <p:cSldViewPr snapToGrid="0">
      <p:cViewPr varScale="1">
        <p:scale>
          <a:sx n="61" d="100"/>
          <a:sy n="61" d="100"/>
        </p:scale>
        <p:origin x="2726"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F48BD-7338-4882-A010-A6F20ABEC2D8}" type="datetimeFigureOut">
              <a:rPr lang="en-CA" smtClean="0"/>
              <a:t>2022-03-09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4C289-331B-4B33-BA70-ED91219AB102}" type="slidenum">
              <a:rPr lang="en-CA" smtClean="0"/>
              <a:t>‹#›</a:t>
            </a:fld>
            <a:endParaRPr lang="en-CA" dirty="0"/>
          </a:p>
        </p:txBody>
      </p:sp>
    </p:spTree>
    <p:extLst>
      <p:ext uri="{BB962C8B-B14F-4D97-AF65-F5344CB8AC3E}">
        <p14:creationId xmlns:p14="http://schemas.microsoft.com/office/powerpoint/2010/main" val="20455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inks.desouzainstitute.com/groupa"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links.desouzainstitute.com/groupc" TargetMode="External"/><Relationship Id="rId4" Type="http://schemas.openxmlformats.org/officeDocument/2006/relationships/hyperlink" Target="https://links.desouzainstitute.com/groupb"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inks.desouzainstitute.com/group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inks.desouzainstitute.com/groupb"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nks.desouzainstitute.com/group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peni.nlm.nih.gov/"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visualsonline.cancer.gov/" TargetMode="External"/><Relationship Id="rId4" Type="http://schemas.openxmlformats.org/officeDocument/2006/relationships/hyperlink" Target="http://www.niddk.nih.gov/news/media-library"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iki.creativecommons.org/wiki/Best_practices_for_attribu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souzainstitute.com/?page_id=5452&amp;preview=tru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Today, I wanted to share with you some strategies I use when designing and sourcing images and graphics for our online courses. This is something I’ve seen course authors and designers struggle with in the past. So I hope these strategies will be useful to you too. </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Even though the title of the workshop is “Designing Meaningful Visuals for eLearning” the strategies will be applicable to designing lecture slides or print handouts too.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a:t>
            </a:fld>
            <a:endParaRPr lang="en-CA" dirty="0"/>
          </a:p>
        </p:txBody>
      </p:sp>
    </p:spTree>
    <p:extLst>
      <p:ext uri="{BB962C8B-B14F-4D97-AF65-F5344CB8AC3E}">
        <p14:creationId xmlns:p14="http://schemas.microsoft.com/office/powerpoint/2010/main" val="134133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Definition: Shows the appearance of object e.g., photo, screen shot, simplified diagram of real object. </a:t>
            </a:r>
          </a:p>
          <a:p>
            <a:pPr lvl="0"/>
            <a:r>
              <a:rPr lang="en-CA" sz="1200" kern="1200" dirty="0" smtClean="0">
                <a:solidFill>
                  <a:schemeClr val="tx1"/>
                </a:solidFill>
                <a:effectLst/>
                <a:latin typeface="+mn-lt"/>
                <a:ea typeface="+mn-ea"/>
                <a:cs typeface="+mn-cs"/>
              </a:rPr>
              <a:t>A Representational Visual can present information in a more concise way than can text. </a:t>
            </a:r>
          </a:p>
          <a:p>
            <a:pPr lvl="1"/>
            <a:r>
              <a:rPr lang="en-CA" sz="1200" kern="1200" dirty="0" smtClean="0">
                <a:solidFill>
                  <a:schemeClr val="tx1"/>
                </a:solidFill>
                <a:effectLst/>
                <a:latin typeface="+mn-lt"/>
                <a:ea typeface="+mn-ea"/>
                <a:cs typeface="+mn-cs"/>
              </a:rPr>
              <a:t>Think about how much text was needed to describe the structure of the antibody earlier</a:t>
            </a:r>
          </a:p>
          <a:p>
            <a:pPr lvl="0"/>
            <a:r>
              <a:rPr lang="en-CA" sz="1200" kern="1200" dirty="0" smtClean="0">
                <a:solidFill>
                  <a:schemeClr val="tx1"/>
                </a:solidFill>
                <a:effectLst/>
                <a:latin typeface="+mn-lt"/>
                <a:ea typeface="+mn-ea"/>
                <a:cs typeface="+mn-cs"/>
              </a:rPr>
              <a:t>Representational images can show concrete examples of a concept: e.g., clinical signs, patient case. </a:t>
            </a:r>
          </a:p>
          <a:p>
            <a:pPr lvl="0"/>
            <a:r>
              <a:rPr lang="en-CA" sz="1200" kern="1200" dirty="0" smtClean="0">
                <a:solidFill>
                  <a:schemeClr val="tx1"/>
                </a:solidFill>
                <a:effectLst/>
                <a:latin typeface="+mn-lt"/>
                <a:ea typeface="+mn-ea"/>
                <a:cs typeface="+mn-cs"/>
              </a:rPr>
              <a:t>Examples: </a:t>
            </a:r>
          </a:p>
          <a:p>
            <a:pPr lvl="1"/>
            <a:r>
              <a:rPr lang="en-CA" sz="1200" kern="1200" dirty="0" smtClean="0">
                <a:solidFill>
                  <a:schemeClr val="tx1"/>
                </a:solidFill>
                <a:effectLst/>
                <a:latin typeface="+mn-lt"/>
                <a:ea typeface="+mn-ea"/>
                <a:cs typeface="+mn-cs"/>
              </a:rPr>
              <a:t>Medical Imaging: MM lesions</a:t>
            </a:r>
          </a:p>
          <a:p>
            <a:pPr lvl="1"/>
            <a:r>
              <a:rPr lang="en-CA" sz="1200" kern="1200" dirty="0" smtClean="0">
                <a:solidFill>
                  <a:schemeClr val="tx1"/>
                </a:solidFill>
                <a:effectLst/>
                <a:latin typeface="+mn-lt"/>
                <a:ea typeface="+mn-ea"/>
                <a:cs typeface="+mn-cs"/>
              </a:rPr>
              <a:t>Histology slide: MM cells. </a:t>
            </a:r>
          </a:p>
          <a:p>
            <a:pPr lvl="1"/>
            <a:r>
              <a:rPr lang="en-CA" sz="1200" kern="1200" dirty="0" smtClean="0">
                <a:solidFill>
                  <a:schemeClr val="tx1"/>
                </a:solidFill>
                <a:effectLst/>
                <a:latin typeface="+mn-lt"/>
                <a:ea typeface="+mn-ea"/>
                <a:cs typeface="+mn-cs"/>
              </a:rPr>
              <a:t>Clinical Photo: hand-foot syndrome (Sharma &amp; </a:t>
            </a:r>
            <a:r>
              <a:rPr lang="en-CA" sz="1200" kern="1200" dirty="0" err="1" smtClean="0">
                <a:solidFill>
                  <a:schemeClr val="tx1"/>
                </a:solidFill>
                <a:effectLst/>
                <a:latin typeface="+mn-lt"/>
                <a:ea typeface="+mn-ea"/>
                <a:cs typeface="+mn-cs"/>
              </a:rPr>
              <a:t>Baghmar</a:t>
            </a:r>
            <a:r>
              <a:rPr lang="en-CA" sz="1200" kern="1200" dirty="0" smtClean="0">
                <a:solidFill>
                  <a:schemeClr val="tx1"/>
                </a:solidFill>
                <a:effectLst/>
                <a:latin typeface="+mn-lt"/>
                <a:ea typeface="+mn-ea"/>
                <a:cs typeface="+mn-cs"/>
              </a:rPr>
              <a:t>, 2013)</a:t>
            </a:r>
            <a:r>
              <a:rPr lang="en-US"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Endoscopy image: Colonoscopy with polyp  (</a:t>
            </a:r>
            <a:r>
              <a:rPr lang="en-CA" sz="1200" kern="1200" dirty="0" err="1" smtClean="0">
                <a:solidFill>
                  <a:schemeClr val="tx1"/>
                </a:solidFill>
                <a:effectLst/>
                <a:latin typeface="+mn-lt"/>
                <a:ea typeface="+mn-ea"/>
                <a:cs typeface="+mn-cs"/>
              </a:rPr>
              <a:t>Shussman</a:t>
            </a:r>
            <a:r>
              <a:rPr lang="en-CA" sz="1200" kern="1200" dirty="0" smtClean="0">
                <a:solidFill>
                  <a:schemeClr val="tx1"/>
                </a:solidFill>
                <a:effectLst/>
                <a:latin typeface="+mn-lt"/>
                <a:ea typeface="+mn-ea"/>
                <a:cs typeface="+mn-cs"/>
              </a:rPr>
              <a:t> &amp; </a:t>
            </a:r>
            <a:r>
              <a:rPr lang="en-CA" sz="1200" kern="1200" dirty="0" err="1" smtClean="0">
                <a:solidFill>
                  <a:schemeClr val="tx1"/>
                </a:solidFill>
                <a:effectLst/>
                <a:latin typeface="+mn-lt"/>
                <a:ea typeface="+mn-ea"/>
                <a:cs typeface="+mn-cs"/>
              </a:rPr>
              <a:t>Wexner</a:t>
            </a:r>
            <a:r>
              <a:rPr lang="en-CA" sz="1200" kern="1200" dirty="0" smtClean="0">
                <a:solidFill>
                  <a:schemeClr val="tx1"/>
                </a:solidFill>
                <a:effectLst/>
                <a:latin typeface="+mn-lt"/>
                <a:ea typeface="+mn-ea"/>
                <a:cs typeface="+mn-cs"/>
              </a:rPr>
              <a:t>, 2014)</a:t>
            </a:r>
          </a:p>
          <a:p>
            <a:pPr lvl="1"/>
            <a:r>
              <a:rPr lang="en-CA" sz="1200" kern="1200" dirty="0" smtClean="0">
                <a:solidFill>
                  <a:schemeClr val="tx1"/>
                </a:solidFill>
                <a:effectLst/>
                <a:latin typeface="+mn-lt"/>
                <a:ea typeface="+mn-ea"/>
                <a:cs typeface="+mn-cs"/>
              </a:rPr>
              <a:t>Screen capture of software or equipment</a:t>
            </a:r>
          </a:p>
          <a:p>
            <a:pPr lvl="1"/>
            <a:r>
              <a:rPr lang="en-CA" sz="1200" kern="1200" dirty="0" smtClean="0">
                <a:solidFill>
                  <a:schemeClr val="tx1"/>
                </a:solidFill>
                <a:effectLst/>
                <a:latin typeface="+mn-lt"/>
                <a:ea typeface="+mn-ea"/>
                <a:cs typeface="+mn-cs"/>
              </a:rPr>
              <a:t>Simplified Diagram: Colon</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Is your learning objective describing a</a:t>
            </a:r>
            <a:r>
              <a:rPr lang="en-CA" sz="1200" b="1" kern="1200" dirty="0" smtClean="0">
                <a:solidFill>
                  <a:schemeClr val="tx1"/>
                </a:solidFill>
                <a:effectLst/>
                <a:latin typeface="+mn-lt"/>
                <a:ea typeface="+mn-ea"/>
                <a:cs typeface="+mn-cs"/>
              </a:rPr>
              <a:t> tangible fact or concept</a:t>
            </a:r>
            <a:r>
              <a:rPr lang="en-CA" sz="1200" kern="1200" dirty="0" smtClean="0">
                <a:solidFill>
                  <a:schemeClr val="tx1"/>
                </a:solidFill>
                <a:effectLst/>
                <a:latin typeface="+mn-lt"/>
                <a:ea typeface="+mn-ea"/>
                <a:cs typeface="+mn-cs"/>
              </a:rPr>
              <a:t>? It could benefit from a </a:t>
            </a:r>
            <a:r>
              <a:rPr lang="en-CA" sz="1200" b="1" kern="1200" dirty="0" smtClean="0">
                <a:solidFill>
                  <a:schemeClr val="tx1"/>
                </a:solidFill>
                <a:effectLst/>
                <a:latin typeface="+mn-lt"/>
                <a:ea typeface="+mn-ea"/>
                <a:cs typeface="+mn-cs"/>
              </a:rPr>
              <a:t>representational graph</a:t>
            </a:r>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10</a:t>
            </a:fld>
            <a:endParaRPr lang="en-CA" dirty="0"/>
          </a:p>
        </p:txBody>
      </p:sp>
    </p:spTree>
    <p:extLst>
      <p:ext uri="{BB962C8B-B14F-4D97-AF65-F5344CB8AC3E}">
        <p14:creationId xmlns:p14="http://schemas.microsoft.com/office/powerpoint/2010/main" val="1693422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Organizational Images can help learners build mental models of the </a:t>
            </a:r>
            <a:r>
              <a:rPr lang="en-CA" sz="1200" b="1" kern="1200" dirty="0" smtClean="0">
                <a:solidFill>
                  <a:schemeClr val="tx1"/>
                </a:solidFill>
                <a:effectLst/>
                <a:latin typeface="+mn-lt"/>
                <a:ea typeface="+mn-ea"/>
                <a:cs typeface="+mn-cs"/>
              </a:rPr>
              <a:t>relationships </a:t>
            </a:r>
            <a:r>
              <a:rPr lang="en-CA" sz="1200" kern="1200" dirty="0" smtClean="0">
                <a:solidFill>
                  <a:schemeClr val="tx1"/>
                </a:solidFill>
                <a:effectLst/>
                <a:latin typeface="+mn-lt"/>
                <a:ea typeface="+mn-ea"/>
                <a:cs typeface="+mn-cs"/>
              </a:rPr>
              <a:t>among facts and concepts, e.g., comparisons, hierarchy, topics</a:t>
            </a:r>
          </a:p>
          <a:p>
            <a:pPr lvl="0"/>
            <a:r>
              <a:rPr lang="en-CA" sz="1200" kern="1200" dirty="0" smtClean="0">
                <a:solidFill>
                  <a:schemeClr val="tx1"/>
                </a:solidFill>
                <a:effectLst/>
                <a:latin typeface="+mn-lt"/>
                <a:ea typeface="+mn-ea"/>
                <a:cs typeface="+mn-cs"/>
              </a:rPr>
              <a:t>visuals that depict relationships between facts and concepts can support deeper learning and improve learner’s recall of the relationships</a:t>
            </a:r>
          </a:p>
          <a:p>
            <a:pPr lvl="0"/>
            <a:r>
              <a:rPr lang="en-CA" sz="1200" kern="1200" dirty="0" smtClean="0">
                <a:solidFill>
                  <a:schemeClr val="tx1"/>
                </a:solidFill>
                <a:effectLst/>
                <a:latin typeface="+mn-lt"/>
                <a:ea typeface="+mn-ea"/>
                <a:cs typeface="+mn-cs"/>
              </a:rPr>
              <a:t>Novices esp. cannot make their own “mental images” when learning new info. Experts benefit less because they have their experience to draw from to organize the content in “mental images”</a:t>
            </a:r>
          </a:p>
          <a:p>
            <a:pPr lvl="0"/>
            <a:r>
              <a:rPr lang="en-CA" sz="1200" kern="1200" dirty="0" smtClean="0">
                <a:solidFill>
                  <a:schemeClr val="tx1"/>
                </a:solidFill>
                <a:effectLst/>
                <a:latin typeface="+mn-lt"/>
                <a:ea typeface="+mn-ea"/>
                <a:cs typeface="+mn-cs"/>
              </a:rPr>
              <a:t>Examples: </a:t>
            </a:r>
          </a:p>
          <a:p>
            <a:pPr lvl="0"/>
            <a:r>
              <a:rPr lang="en-CA" sz="1200" kern="1200" dirty="0" smtClean="0">
                <a:solidFill>
                  <a:schemeClr val="tx1"/>
                </a:solidFill>
                <a:effectLst/>
                <a:latin typeface="+mn-lt"/>
                <a:ea typeface="+mn-ea"/>
                <a:cs typeface="+mn-cs"/>
              </a:rPr>
              <a:t>Blood development tree chart </a:t>
            </a:r>
          </a:p>
          <a:p>
            <a:pPr lvl="0"/>
            <a:r>
              <a:rPr lang="en-CA" sz="1200" kern="1200" dirty="0" smtClean="0">
                <a:solidFill>
                  <a:schemeClr val="tx1"/>
                </a:solidFill>
                <a:effectLst/>
                <a:latin typeface="+mn-lt"/>
                <a:ea typeface="+mn-ea"/>
                <a:cs typeface="+mn-cs"/>
              </a:rPr>
              <a:t>Staging colour coded table</a:t>
            </a:r>
          </a:p>
          <a:p>
            <a:pPr lvl="0"/>
            <a:r>
              <a:rPr lang="en-CA" sz="1200" kern="1200" dirty="0" smtClean="0">
                <a:solidFill>
                  <a:schemeClr val="tx1"/>
                </a:solidFill>
                <a:effectLst/>
                <a:latin typeface="+mn-lt"/>
                <a:ea typeface="+mn-ea"/>
                <a:cs typeface="+mn-cs"/>
              </a:rPr>
              <a:t>Topic organization of lesson</a:t>
            </a:r>
          </a:p>
          <a:p>
            <a:r>
              <a:rPr lang="en-CA" sz="1200" kern="1200" dirty="0" smtClean="0">
                <a:solidFill>
                  <a:schemeClr val="tx1"/>
                </a:solidFill>
                <a:effectLst/>
                <a:latin typeface="+mn-lt"/>
                <a:ea typeface="+mn-ea"/>
                <a:cs typeface="+mn-cs"/>
              </a:rPr>
              <a:t>Is your learning objective asking students to describe the relationship between multiple related</a:t>
            </a:r>
            <a:r>
              <a:rPr lang="en-CA" sz="1200" b="1" kern="1200" dirty="0" smtClean="0">
                <a:solidFill>
                  <a:schemeClr val="tx1"/>
                </a:solidFill>
                <a:effectLst/>
                <a:latin typeface="+mn-lt"/>
                <a:ea typeface="+mn-ea"/>
                <a:cs typeface="+mn-cs"/>
              </a:rPr>
              <a:t> facts</a:t>
            </a:r>
            <a:r>
              <a:rPr lang="en-CA" sz="1200" kern="1200" dirty="0" smtClean="0">
                <a:solidFill>
                  <a:schemeClr val="tx1"/>
                </a:solidFill>
                <a:effectLst/>
                <a:latin typeface="+mn-lt"/>
                <a:ea typeface="+mn-ea"/>
                <a:cs typeface="+mn-cs"/>
              </a:rPr>
              <a:t> and </a:t>
            </a:r>
            <a:r>
              <a:rPr lang="en-CA" sz="1200" b="1" kern="1200" dirty="0" smtClean="0">
                <a:solidFill>
                  <a:schemeClr val="tx1"/>
                </a:solidFill>
                <a:effectLst/>
                <a:latin typeface="+mn-lt"/>
                <a:ea typeface="+mn-ea"/>
                <a:cs typeface="+mn-cs"/>
              </a:rPr>
              <a:t>concepts</a:t>
            </a:r>
            <a:r>
              <a:rPr lang="en-CA" sz="1200" kern="1200" dirty="0" smtClean="0">
                <a:solidFill>
                  <a:schemeClr val="tx1"/>
                </a:solidFill>
                <a:effectLst/>
                <a:latin typeface="+mn-lt"/>
                <a:ea typeface="+mn-ea"/>
                <a:cs typeface="+mn-cs"/>
              </a:rPr>
              <a:t>? It could benefit from an </a:t>
            </a:r>
            <a:r>
              <a:rPr lang="en-CA" sz="1200" b="1" kern="1200" dirty="0" smtClean="0">
                <a:solidFill>
                  <a:schemeClr val="tx1"/>
                </a:solidFill>
                <a:effectLst/>
                <a:latin typeface="+mn-lt"/>
                <a:ea typeface="+mn-ea"/>
                <a:cs typeface="+mn-cs"/>
              </a:rPr>
              <a:t>organizational graphic</a:t>
            </a:r>
            <a:r>
              <a:rPr lang="en-CA" sz="1200" kern="1200" dirty="0" smtClean="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A4C289-331B-4B33-BA70-ED91219AB102}" type="slidenum">
              <a:rPr lang="en-CA" smtClean="0"/>
              <a:t>11</a:t>
            </a:fld>
            <a:endParaRPr lang="en-CA" dirty="0"/>
          </a:p>
        </p:txBody>
      </p:sp>
    </p:spTree>
    <p:extLst>
      <p:ext uri="{BB962C8B-B14F-4D97-AF65-F5344CB8AC3E}">
        <p14:creationId xmlns:p14="http://schemas.microsoft.com/office/powerpoint/2010/main" val="75231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Relational Graphics show quantitative relationships between facts. Quantitative relationships are much easier and more efficient for learners to understand through visuals. </a:t>
            </a:r>
          </a:p>
          <a:p>
            <a:r>
              <a:rPr lang="en-CA" sz="1200" kern="1200" dirty="0" smtClean="0">
                <a:solidFill>
                  <a:schemeClr val="tx1"/>
                </a:solidFill>
                <a:effectLst/>
                <a:latin typeface="+mn-lt"/>
                <a:ea typeface="+mn-ea"/>
                <a:cs typeface="+mn-cs"/>
              </a:rPr>
              <a:t>Examples:</a:t>
            </a:r>
          </a:p>
          <a:p>
            <a:pPr lvl="0"/>
            <a:r>
              <a:rPr lang="en-CA" sz="1200" kern="1200" dirty="0" smtClean="0">
                <a:solidFill>
                  <a:schemeClr val="tx1"/>
                </a:solidFill>
                <a:effectLst/>
                <a:latin typeface="+mn-lt"/>
                <a:ea typeface="+mn-ea"/>
                <a:cs typeface="+mn-cs"/>
              </a:rPr>
              <a:t>Bar chart, pie chart</a:t>
            </a:r>
          </a:p>
          <a:p>
            <a:pPr lvl="0"/>
            <a:r>
              <a:rPr lang="en-CA" sz="1200" kern="1200" dirty="0" smtClean="0">
                <a:solidFill>
                  <a:schemeClr val="tx1"/>
                </a:solidFill>
                <a:effectLst/>
                <a:latin typeface="+mn-lt"/>
                <a:ea typeface="+mn-ea"/>
                <a:cs typeface="+mn-cs"/>
              </a:rPr>
              <a:t>Line graph</a:t>
            </a:r>
          </a:p>
          <a:p>
            <a:pPr lvl="0"/>
            <a:r>
              <a:rPr lang="en-CA" sz="1200" kern="1200" dirty="0" smtClean="0">
                <a:solidFill>
                  <a:schemeClr val="tx1"/>
                </a:solidFill>
                <a:effectLst/>
                <a:latin typeface="+mn-lt"/>
                <a:ea typeface="+mn-ea"/>
                <a:cs typeface="+mn-cs"/>
              </a:rPr>
              <a:t>Infographic – communicating risk </a:t>
            </a:r>
          </a:p>
          <a:p>
            <a:r>
              <a:rPr lang="en-CA" sz="1200" kern="1200" dirty="0" smtClean="0">
                <a:solidFill>
                  <a:schemeClr val="tx1"/>
                </a:solidFill>
                <a:effectLst/>
                <a:latin typeface="+mn-lt"/>
                <a:ea typeface="+mn-ea"/>
                <a:cs typeface="+mn-cs"/>
              </a:rPr>
              <a:t>Is your learning objective asking students to describe </a:t>
            </a:r>
            <a:r>
              <a:rPr lang="en-CA" sz="1200" b="1" kern="1200" dirty="0" smtClean="0">
                <a:solidFill>
                  <a:schemeClr val="tx1"/>
                </a:solidFill>
                <a:effectLst/>
                <a:latin typeface="+mn-lt"/>
                <a:ea typeface="+mn-ea"/>
                <a:cs typeface="+mn-cs"/>
              </a:rPr>
              <a:t>quantitative relationships</a:t>
            </a:r>
            <a:r>
              <a:rPr lang="en-CA" sz="1200" kern="1200" dirty="0" smtClean="0">
                <a:solidFill>
                  <a:schemeClr val="tx1"/>
                </a:solidFill>
                <a:effectLst/>
                <a:latin typeface="+mn-lt"/>
                <a:ea typeface="+mn-ea"/>
                <a:cs typeface="+mn-cs"/>
              </a:rPr>
              <a:t>? It could benefit from a </a:t>
            </a:r>
            <a:r>
              <a:rPr lang="en-CA" sz="1200" b="1" kern="1200" dirty="0" smtClean="0">
                <a:solidFill>
                  <a:schemeClr val="tx1"/>
                </a:solidFill>
                <a:effectLst/>
                <a:latin typeface="+mn-lt"/>
                <a:ea typeface="+mn-ea"/>
                <a:cs typeface="+mn-cs"/>
              </a:rPr>
              <a:t>relational graphic</a:t>
            </a:r>
            <a:r>
              <a:rPr lang="en-CA" sz="1200" kern="1200" dirty="0" smtClean="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12</a:t>
            </a:fld>
            <a:endParaRPr lang="en-CA" dirty="0"/>
          </a:p>
        </p:txBody>
      </p:sp>
    </p:spTree>
    <p:extLst>
      <p:ext uri="{BB962C8B-B14F-4D97-AF65-F5344CB8AC3E}">
        <p14:creationId xmlns:p14="http://schemas.microsoft.com/office/powerpoint/2010/main" val="2164077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Use transformational visuals that illustrate change over time or space and help students to build cause and effect mental models. “How it works” mental models. “How to do it” mental models</a:t>
            </a:r>
          </a:p>
          <a:p>
            <a:pPr lvl="0"/>
            <a:r>
              <a:rPr lang="en-CA" sz="1200" kern="1200" dirty="0" smtClean="0">
                <a:solidFill>
                  <a:schemeClr val="tx1"/>
                </a:solidFill>
                <a:effectLst/>
                <a:latin typeface="+mn-lt"/>
                <a:ea typeface="+mn-ea"/>
                <a:cs typeface="+mn-cs"/>
              </a:rPr>
              <a:t>Examples: </a:t>
            </a:r>
          </a:p>
          <a:p>
            <a:pPr lvl="0"/>
            <a:r>
              <a:rPr lang="en-CA" sz="1200" kern="1200" dirty="0" smtClean="0">
                <a:solidFill>
                  <a:schemeClr val="tx1"/>
                </a:solidFill>
                <a:effectLst/>
                <a:latin typeface="+mn-lt"/>
                <a:ea typeface="+mn-ea"/>
                <a:cs typeface="+mn-cs"/>
              </a:rPr>
              <a:t>Safe Removal of gloves</a:t>
            </a:r>
          </a:p>
          <a:p>
            <a:pPr lvl="0"/>
            <a:r>
              <a:rPr lang="en-CA" sz="1200" kern="1200" dirty="0" smtClean="0">
                <a:solidFill>
                  <a:schemeClr val="tx1"/>
                </a:solidFill>
                <a:effectLst/>
                <a:latin typeface="+mn-lt"/>
                <a:ea typeface="+mn-ea"/>
                <a:cs typeface="+mn-cs"/>
              </a:rPr>
              <a:t>Surgical Process</a:t>
            </a:r>
          </a:p>
          <a:p>
            <a:pPr lvl="0"/>
            <a:r>
              <a:rPr lang="en-CA" sz="1200" kern="1200" dirty="0" smtClean="0">
                <a:solidFill>
                  <a:schemeClr val="tx1"/>
                </a:solidFill>
                <a:effectLst/>
                <a:latin typeface="+mn-lt"/>
                <a:ea typeface="+mn-ea"/>
                <a:cs typeface="+mn-cs"/>
              </a:rPr>
              <a:t>Pathological Process</a:t>
            </a:r>
          </a:p>
          <a:p>
            <a:r>
              <a:rPr lang="en-CA" sz="1200" kern="1200" dirty="0" smtClean="0">
                <a:solidFill>
                  <a:schemeClr val="tx1"/>
                </a:solidFill>
                <a:effectLst/>
                <a:latin typeface="+mn-lt"/>
                <a:ea typeface="+mn-ea"/>
                <a:cs typeface="+mn-cs"/>
              </a:rPr>
              <a:t>Is your learning objective asking student to describe </a:t>
            </a:r>
            <a:r>
              <a:rPr lang="en-CA" sz="1200" b="1" kern="1200" dirty="0" smtClean="0">
                <a:solidFill>
                  <a:schemeClr val="tx1"/>
                </a:solidFill>
                <a:effectLst/>
                <a:latin typeface="+mn-lt"/>
                <a:ea typeface="+mn-ea"/>
                <a:cs typeface="+mn-cs"/>
              </a:rPr>
              <a:t>“how something works ” </a:t>
            </a:r>
            <a:r>
              <a:rPr lang="en-CA" sz="1200" kern="1200" dirty="0" smtClean="0">
                <a:solidFill>
                  <a:schemeClr val="tx1"/>
                </a:solidFill>
                <a:effectLst/>
                <a:latin typeface="+mn-lt"/>
                <a:ea typeface="+mn-ea"/>
                <a:cs typeface="+mn-cs"/>
              </a:rPr>
              <a:t>or</a:t>
            </a:r>
            <a:r>
              <a:rPr lang="en-CA" sz="1200" b="1" kern="1200" dirty="0" smtClean="0">
                <a:solidFill>
                  <a:schemeClr val="tx1"/>
                </a:solidFill>
                <a:effectLst/>
                <a:latin typeface="+mn-lt"/>
                <a:ea typeface="+mn-ea"/>
                <a:cs typeface="+mn-cs"/>
              </a:rPr>
              <a:t>  ‘How to do something”? </a:t>
            </a:r>
            <a:r>
              <a:rPr lang="en-CA" sz="1200" kern="1200" dirty="0" smtClean="0">
                <a:solidFill>
                  <a:schemeClr val="tx1"/>
                </a:solidFill>
                <a:effectLst/>
                <a:latin typeface="+mn-lt"/>
                <a:ea typeface="+mn-ea"/>
                <a:cs typeface="+mn-cs"/>
              </a:rPr>
              <a:t> It could benefit from a </a:t>
            </a:r>
            <a:r>
              <a:rPr lang="en-CA" sz="1200" b="1" kern="1200" dirty="0" smtClean="0">
                <a:solidFill>
                  <a:schemeClr val="tx1"/>
                </a:solidFill>
                <a:effectLst/>
                <a:latin typeface="+mn-lt"/>
                <a:ea typeface="+mn-ea"/>
                <a:cs typeface="+mn-cs"/>
              </a:rPr>
              <a:t>transformational graphic</a:t>
            </a:r>
            <a:r>
              <a:rPr lang="en-C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2A4C289-331B-4B33-BA70-ED91219AB102}" type="slidenum">
              <a:rPr lang="en-CA" smtClean="0"/>
              <a:t>13</a:t>
            </a:fld>
            <a:endParaRPr lang="en-CA" dirty="0"/>
          </a:p>
        </p:txBody>
      </p:sp>
    </p:spTree>
    <p:extLst>
      <p:ext uri="{BB962C8B-B14F-4D97-AF65-F5344CB8AC3E}">
        <p14:creationId xmlns:p14="http://schemas.microsoft.com/office/powerpoint/2010/main" val="132495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Interpretive graphics help learners build understanding of events or processes that are invisible, abstract, or both (Clark &amp; Lyons, 2010). </a:t>
            </a:r>
          </a:p>
          <a:p>
            <a:r>
              <a:rPr lang="en-CA" sz="1200" kern="1200" dirty="0" smtClean="0">
                <a:solidFill>
                  <a:schemeClr val="tx1"/>
                </a:solidFill>
                <a:effectLst/>
                <a:latin typeface="+mn-lt"/>
                <a:ea typeface="+mn-ea"/>
                <a:cs typeface="+mn-cs"/>
              </a:rPr>
              <a:t>Interpretive graphics often depict abstract concepts, principles, or laws involving interactions among phenomena that are invisible such as molecular motion or genetic inheritance.</a:t>
            </a:r>
          </a:p>
          <a:p>
            <a:r>
              <a:rPr lang="en-CA" sz="1200" kern="1200" dirty="0" smtClean="0">
                <a:solidFill>
                  <a:schemeClr val="tx1"/>
                </a:solidFill>
                <a:effectLst/>
                <a:latin typeface="+mn-lt"/>
                <a:ea typeface="+mn-ea"/>
                <a:cs typeface="+mn-cs"/>
              </a:rPr>
              <a:t>Interpretive visuals can help earners build “Cause and effect” mental models for more abstract processes. </a:t>
            </a:r>
          </a:p>
          <a:p>
            <a:r>
              <a:rPr lang="en-CA" sz="1200" kern="1200" dirty="0" smtClean="0">
                <a:solidFill>
                  <a:schemeClr val="tx1"/>
                </a:solidFill>
                <a:effectLst/>
                <a:latin typeface="+mn-lt"/>
                <a:ea typeface="+mn-ea"/>
                <a:cs typeface="+mn-cs"/>
              </a:rPr>
              <a:t>Use interpretive visuals to illustrate laws and principles.</a:t>
            </a:r>
          </a:p>
          <a:p>
            <a:pPr lvl="0"/>
            <a:r>
              <a:rPr lang="en-CA" sz="1200" kern="1200" dirty="0" smtClean="0">
                <a:solidFill>
                  <a:schemeClr val="tx1"/>
                </a:solidFill>
                <a:effectLst/>
                <a:latin typeface="+mn-lt"/>
                <a:ea typeface="+mn-ea"/>
                <a:cs typeface="+mn-cs"/>
              </a:rPr>
              <a:t>Conceptual graph (e.g., not quantitative facts) </a:t>
            </a:r>
          </a:p>
          <a:p>
            <a:pPr lvl="0"/>
            <a:r>
              <a:rPr lang="en-CA" sz="1200" kern="1200" dirty="0" smtClean="0">
                <a:solidFill>
                  <a:schemeClr val="tx1"/>
                </a:solidFill>
                <a:effectLst/>
                <a:latin typeface="+mn-lt"/>
                <a:ea typeface="+mn-ea"/>
                <a:cs typeface="+mn-cs"/>
              </a:rPr>
              <a:t>Schematic diagrams (e.g., molecular process, genetics, circuit diagram etc.)</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Is your learning objective asking students to understand an abstract concept or invisible phenomena? It could benefit from an interpretive graphic (schematic diagram)? </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14</a:t>
            </a:fld>
            <a:endParaRPr lang="en-CA" dirty="0"/>
          </a:p>
        </p:txBody>
      </p:sp>
    </p:spTree>
    <p:extLst>
      <p:ext uri="{BB962C8B-B14F-4D97-AF65-F5344CB8AC3E}">
        <p14:creationId xmlns:p14="http://schemas.microsoft.com/office/powerpoint/2010/main" val="401862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15</a:t>
            </a:fld>
            <a:endParaRPr lang="en-CA" dirty="0"/>
          </a:p>
        </p:txBody>
      </p:sp>
    </p:spTree>
    <p:extLst>
      <p:ext uri="{BB962C8B-B14F-4D97-AF65-F5344CB8AC3E}">
        <p14:creationId xmlns:p14="http://schemas.microsoft.com/office/powerpoint/2010/main" val="62244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Here’s a simplified process to plan instructional graphics, you’ll practice this in the break out groups. </a:t>
            </a:r>
          </a:p>
          <a:p>
            <a:r>
              <a:rPr lang="en-CA" sz="1200" kern="1200" dirty="0" smtClean="0">
                <a:solidFill>
                  <a:schemeClr val="tx1"/>
                </a:solidFill>
                <a:effectLst/>
                <a:latin typeface="+mn-lt"/>
                <a:ea typeface="+mn-ea"/>
                <a:cs typeface="+mn-cs"/>
              </a:rPr>
              <a:t>Consider the following questions as you review your lesson content:</a:t>
            </a:r>
          </a:p>
          <a:p>
            <a:pPr lvl="0"/>
            <a:r>
              <a:rPr lang="en-CA" sz="1200" kern="1200" dirty="0" smtClean="0">
                <a:solidFill>
                  <a:schemeClr val="tx1"/>
                </a:solidFill>
                <a:effectLst/>
                <a:latin typeface="+mn-lt"/>
                <a:ea typeface="+mn-ea"/>
                <a:cs typeface="+mn-cs"/>
              </a:rPr>
              <a:t>What is your learning objective? MOST IMPORTANT…if you don’t know what your learning objective is you cannot proceed to designing graphics. </a:t>
            </a:r>
          </a:p>
          <a:p>
            <a:pPr lvl="0"/>
            <a:r>
              <a:rPr lang="en-CA" sz="1200" kern="1200" dirty="0" smtClean="0">
                <a:solidFill>
                  <a:schemeClr val="tx1"/>
                </a:solidFill>
                <a:effectLst/>
                <a:latin typeface="+mn-lt"/>
                <a:ea typeface="+mn-ea"/>
                <a:cs typeface="+mn-cs"/>
              </a:rPr>
              <a:t>Are there existing visuals that will distract from the learning objective?</a:t>
            </a:r>
          </a:p>
          <a:p>
            <a:pPr lvl="0"/>
            <a:r>
              <a:rPr lang="en-CA" sz="1200" kern="1200" dirty="0" smtClean="0">
                <a:solidFill>
                  <a:schemeClr val="tx1"/>
                </a:solidFill>
                <a:effectLst/>
                <a:latin typeface="+mn-lt"/>
                <a:ea typeface="+mn-ea"/>
                <a:cs typeface="+mn-cs"/>
              </a:rPr>
              <a:t>Is your learning objective describing a </a:t>
            </a:r>
            <a:r>
              <a:rPr lang="en-CA" sz="1200" b="1" kern="1200" dirty="0" smtClean="0">
                <a:solidFill>
                  <a:schemeClr val="tx1"/>
                </a:solidFill>
                <a:effectLst/>
                <a:latin typeface="+mn-lt"/>
                <a:ea typeface="+mn-ea"/>
                <a:cs typeface="+mn-cs"/>
              </a:rPr>
              <a:t>tangible fact or concept</a:t>
            </a:r>
            <a:r>
              <a:rPr lang="en-CA" sz="1200" kern="1200" dirty="0" smtClean="0">
                <a:solidFill>
                  <a:schemeClr val="tx1"/>
                </a:solidFill>
                <a:effectLst/>
                <a:latin typeface="+mn-lt"/>
                <a:ea typeface="+mn-ea"/>
                <a:cs typeface="+mn-cs"/>
              </a:rPr>
              <a:t> that could benefit from a </a:t>
            </a:r>
            <a:r>
              <a:rPr lang="en-CA" sz="1200" b="1" kern="1200" dirty="0" smtClean="0">
                <a:solidFill>
                  <a:schemeClr val="tx1"/>
                </a:solidFill>
                <a:effectLst/>
                <a:latin typeface="+mn-lt"/>
                <a:ea typeface="+mn-ea"/>
                <a:cs typeface="+mn-cs"/>
              </a:rPr>
              <a:t>representational graphic</a:t>
            </a:r>
            <a:r>
              <a:rPr lang="en-CA" sz="1200" kern="1200" dirty="0" smtClean="0">
                <a:solidFill>
                  <a:schemeClr val="tx1"/>
                </a:solidFill>
                <a:effectLst/>
                <a:latin typeface="+mn-lt"/>
                <a:ea typeface="+mn-ea"/>
                <a:cs typeface="+mn-cs"/>
              </a:rPr>
              <a:t>? </a:t>
            </a:r>
          </a:p>
          <a:p>
            <a:pPr lvl="1"/>
            <a:r>
              <a:rPr lang="en-CA" sz="1200" kern="1200" dirty="0" smtClean="0">
                <a:solidFill>
                  <a:schemeClr val="tx1"/>
                </a:solidFill>
                <a:effectLst/>
                <a:latin typeface="+mn-lt"/>
                <a:ea typeface="+mn-ea"/>
                <a:cs typeface="+mn-cs"/>
              </a:rPr>
              <a:t>Representational graphics can depict a </a:t>
            </a:r>
            <a:r>
              <a:rPr lang="en-CA" sz="1200" b="1" kern="1200" dirty="0" smtClean="0">
                <a:solidFill>
                  <a:schemeClr val="tx1"/>
                </a:solidFill>
                <a:effectLst/>
                <a:latin typeface="+mn-lt"/>
                <a:ea typeface="+mn-ea"/>
                <a:cs typeface="+mn-cs"/>
              </a:rPr>
              <a:t>specific example</a:t>
            </a:r>
            <a:r>
              <a:rPr lang="en-CA" sz="1200" kern="1200" dirty="0" smtClean="0">
                <a:solidFill>
                  <a:schemeClr val="tx1"/>
                </a:solidFill>
                <a:effectLst/>
                <a:latin typeface="+mn-lt"/>
                <a:ea typeface="+mn-ea"/>
                <a:cs typeface="+mn-cs"/>
              </a:rPr>
              <a:t> of a generalized fact/concept: </a:t>
            </a:r>
          </a:p>
          <a:p>
            <a:pPr lvl="2"/>
            <a:r>
              <a:rPr lang="en-CA" sz="1200" kern="1200" dirty="0" smtClean="0">
                <a:solidFill>
                  <a:schemeClr val="tx1"/>
                </a:solidFill>
                <a:effectLst/>
                <a:latin typeface="+mn-lt"/>
                <a:ea typeface="+mn-ea"/>
                <a:cs typeface="+mn-cs"/>
              </a:rPr>
              <a:t>Visual Signs and Symptoms (Gross Anatomy, Tissue, Cells)</a:t>
            </a:r>
          </a:p>
          <a:p>
            <a:pPr lvl="2"/>
            <a:r>
              <a:rPr lang="en-CA" sz="1200" kern="1200" dirty="0" smtClean="0">
                <a:solidFill>
                  <a:schemeClr val="tx1"/>
                </a:solidFill>
                <a:effectLst/>
                <a:latin typeface="+mn-lt"/>
                <a:ea typeface="+mn-ea"/>
                <a:cs typeface="+mn-cs"/>
              </a:rPr>
              <a:t>Clinical Environment or equipment, tools, software screen capture</a:t>
            </a:r>
          </a:p>
          <a:p>
            <a:pPr lvl="2"/>
            <a:r>
              <a:rPr lang="en-CA" sz="1200" kern="1200" dirty="0" smtClean="0">
                <a:solidFill>
                  <a:schemeClr val="tx1"/>
                </a:solidFill>
                <a:effectLst/>
                <a:latin typeface="+mn-lt"/>
                <a:ea typeface="+mn-ea"/>
                <a:cs typeface="+mn-cs"/>
              </a:rPr>
              <a:t>Concepts can be shown visually with specific examples and non-examples (e.g., symptoms or safe use of equipment).</a:t>
            </a:r>
          </a:p>
          <a:p>
            <a:pPr lvl="1"/>
            <a:r>
              <a:rPr lang="en-CA" sz="1200" kern="1200" dirty="0" smtClean="0">
                <a:solidFill>
                  <a:schemeClr val="tx1"/>
                </a:solidFill>
                <a:effectLst/>
                <a:latin typeface="+mn-lt"/>
                <a:ea typeface="+mn-ea"/>
                <a:cs typeface="+mn-cs"/>
              </a:rPr>
              <a:t>Representational graphics can depict a </a:t>
            </a:r>
            <a:r>
              <a:rPr lang="en-CA" sz="1200" b="1" kern="1200" dirty="0" smtClean="0">
                <a:solidFill>
                  <a:schemeClr val="tx1"/>
                </a:solidFill>
                <a:effectLst/>
                <a:latin typeface="+mn-lt"/>
                <a:ea typeface="+mn-ea"/>
                <a:cs typeface="+mn-cs"/>
              </a:rPr>
              <a:t>simplified or generalized appearance</a:t>
            </a:r>
            <a:r>
              <a:rPr lang="en-CA" sz="1200" kern="1200" dirty="0" smtClean="0">
                <a:solidFill>
                  <a:schemeClr val="tx1"/>
                </a:solidFill>
                <a:effectLst/>
                <a:latin typeface="+mn-lt"/>
                <a:ea typeface="+mn-ea"/>
                <a:cs typeface="+mn-cs"/>
              </a:rPr>
              <a:t> of something:</a:t>
            </a:r>
          </a:p>
          <a:p>
            <a:pPr lvl="2"/>
            <a:r>
              <a:rPr lang="en-CA" sz="1200" kern="1200" dirty="0" smtClean="0">
                <a:solidFill>
                  <a:schemeClr val="tx1"/>
                </a:solidFill>
                <a:effectLst/>
                <a:latin typeface="+mn-lt"/>
                <a:ea typeface="+mn-ea"/>
                <a:cs typeface="+mn-cs"/>
              </a:rPr>
              <a:t>Gross Anatomy, Tissue, Cells</a:t>
            </a:r>
          </a:p>
          <a:p>
            <a:pPr lvl="2"/>
            <a:r>
              <a:rPr lang="en-CA" sz="1200" kern="1200" dirty="0" smtClean="0">
                <a:solidFill>
                  <a:schemeClr val="tx1"/>
                </a:solidFill>
                <a:effectLst/>
                <a:latin typeface="+mn-lt"/>
                <a:ea typeface="+mn-ea"/>
                <a:cs typeface="+mn-cs"/>
              </a:rPr>
              <a:t>Clinical Environment or equipment, tools</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Is your learning objective describing multiple related</a:t>
            </a:r>
            <a:r>
              <a:rPr lang="en-CA" sz="1200" b="1" kern="1200" dirty="0" smtClean="0">
                <a:solidFill>
                  <a:schemeClr val="tx1"/>
                </a:solidFill>
                <a:effectLst/>
                <a:latin typeface="+mn-lt"/>
                <a:ea typeface="+mn-ea"/>
                <a:cs typeface="+mn-cs"/>
              </a:rPr>
              <a:t> facts</a:t>
            </a:r>
            <a:r>
              <a:rPr lang="en-CA" sz="1200" kern="1200" dirty="0" smtClean="0">
                <a:solidFill>
                  <a:schemeClr val="tx1"/>
                </a:solidFill>
                <a:effectLst/>
                <a:latin typeface="+mn-lt"/>
                <a:ea typeface="+mn-ea"/>
                <a:cs typeface="+mn-cs"/>
              </a:rPr>
              <a:t> and </a:t>
            </a:r>
            <a:r>
              <a:rPr lang="en-CA" sz="1200" b="1" kern="1200" dirty="0" smtClean="0">
                <a:solidFill>
                  <a:schemeClr val="tx1"/>
                </a:solidFill>
                <a:effectLst/>
                <a:latin typeface="+mn-lt"/>
                <a:ea typeface="+mn-ea"/>
                <a:cs typeface="+mn-cs"/>
              </a:rPr>
              <a:t>concepts</a:t>
            </a:r>
            <a:r>
              <a:rPr lang="en-CA" sz="1200" kern="1200" dirty="0" smtClean="0">
                <a:solidFill>
                  <a:schemeClr val="tx1"/>
                </a:solidFill>
                <a:effectLst/>
                <a:latin typeface="+mn-lt"/>
                <a:ea typeface="+mn-ea"/>
                <a:cs typeface="+mn-cs"/>
              </a:rPr>
              <a:t> that could benefit from an </a:t>
            </a:r>
            <a:r>
              <a:rPr lang="en-CA" sz="1200" b="1" kern="1200" dirty="0" smtClean="0">
                <a:solidFill>
                  <a:schemeClr val="tx1"/>
                </a:solidFill>
                <a:effectLst/>
                <a:latin typeface="+mn-lt"/>
                <a:ea typeface="+mn-ea"/>
                <a:cs typeface="+mn-cs"/>
              </a:rPr>
              <a:t>organizational graphic</a:t>
            </a:r>
            <a:r>
              <a:rPr lang="en-CA" sz="1200" kern="1200" dirty="0" smtClean="0">
                <a:solidFill>
                  <a:schemeClr val="tx1"/>
                </a:solidFill>
                <a:effectLst/>
                <a:latin typeface="+mn-lt"/>
                <a:ea typeface="+mn-ea"/>
                <a:cs typeface="+mn-cs"/>
              </a:rPr>
              <a:t>?</a:t>
            </a:r>
          </a:p>
          <a:p>
            <a:pPr lvl="1"/>
            <a:r>
              <a:rPr lang="en-CA" sz="1200" kern="1200" dirty="0" smtClean="0">
                <a:solidFill>
                  <a:schemeClr val="tx1"/>
                </a:solidFill>
                <a:effectLst/>
                <a:latin typeface="+mn-lt"/>
                <a:ea typeface="+mn-ea"/>
                <a:cs typeface="+mn-cs"/>
              </a:rPr>
              <a:t>What relationships between the facts/concepts are important in the lesson? </a:t>
            </a:r>
          </a:p>
          <a:p>
            <a:pPr lvl="2"/>
            <a:r>
              <a:rPr lang="en-CA" sz="1200" kern="1200" dirty="0" smtClean="0">
                <a:solidFill>
                  <a:schemeClr val="tx1"/>
                </a:solidFill>
                <a:effectLst/>
                <a:latin typeface="+mn-lt"/>
                <a:ea typeface="+mn-ea"/>
                <a:cs typeface="+mn-cs"/>
              </a:rPr>
              <a:t>Hierarchy: Tree diagram</a:t>
            </a:r>
          </a:p>
          <a:p>
            <a:pPr lvl="2"/>
            <a:r>
              <a:rPr lang="en-CA" sz="1200" kern="1200" dirty="0" smtClean="0">
                <a:solidFill>
                  <a:schemeClr val="tx1"/>
                </a:solidFill>
                <a:effectLst/>
                <a:latin typeface="+mn-lt"/>
                <a:ea typeface="+mn-ea"/>
                <a:cs typeface="+mn-cs"/>
              </a:rPr>
              <a:t>Time: Flow chart</a:t>
            </a:r>
          </a:p>
          <a:p>
            <a:pPr lvl="2"/>
            <a:r>
              <a:rPr lang="en-CA" sz="1200" kern="1200" dirty="0" smtClean="0">
                <a:solidFill>
                  <a:schemeClr val="tx1"/>
                </a:solidFill>
                <a:effectLst/>
                <a:latin typeface="+mn-lt"/>
                <a:ea typeface="+mn-ea"/>
                <a:cs typeface="+mn-cs"/>
              </a:rPr>
              <a:t>Comparisons: Table (matrix)</a:t>
            </a:r>
          </a:p>
          <a:p>
            <a:pPr lvl="2"/>
            <a:r>
              <a:rPr lang="en-CA" sz="1200" kern="1200" dirty="0" smtClean="0">
                <a:solidFill>
                  <a:schemeClr val="tx1"/>
                </a:solidFill>
                <a:effectLst/>
                <a:latin typeface="+mn-lt"/>
                <a:ea typeface="+mn-ea"/>
                <a:cs typeface="+mn-cs"/>
              </a:rPr>
              <a:t>Can lesson topics be shown graphically? </a:t>
            </a:r>
          </a:p>
          <a:p>
            <a:pPr lvl="0"/>
            <a:r>
              <a:rPr lang="en-CA" sz="1200" kern="1200" dirty="0" smtClean="0">
                <a:solidFill>
                  <a:schemeClr val="tx1"/>
                </a:solidFill>
                <a:effectLst/>
                <a:latin typeface="+mn-lt"/>
                <a:ea typeface="+mn-ea"/>
                <a:cs typeface="+mn-cs"/>
              </a:rPr>
              <a:t>Is your learning objective describing </a:t>
            </a:r>
            <a:r>
              <a:rPr lang="en-CA" sz="1200" b="1" kern="1200" dirty="0" smtClean="0">
                <a:solidFill>
                  <a:schemeClr val="tx1"/>
                </a:solidFill>
                <a:effectLst/>
                <a:latin typeface="+mn-lt"/>
                <a:ea typeface="+mn-ea"/>
                <a:cs typeface="+mn-cs"/>
              </a:rPr>
              <a:t>quantitative relationships</a:t>
            </a:r>
            <a:r>
              <a:rPr lang="en-CA" sz="1200" kern="1200" dirty="0" smtClean="0">
                <a:solidFill>
                  <a:schemeClr val="tx1"/>
                </a:solidFill>
                <a:effectLst/>
                <a:latin typeface="+mn-lt"/>
                <a:ea typeface="+mn-ea"/>
                <a:cs typeface="+mn-cs"/>
              </a:rPr>
              <a:t>/data that could benefit from a </a:t>
            </a:r>
            <a:r>
              <a:rPr lang="en-CA" sz="1200" b="1" kern="1200" dirty="0" smtClean="0">
                <a:solidFill>
                  <a:schemeClr val="tx1"/>
                </a:solidFill>
                <a:effectLst/>
                <a:latin typeface="+mn-lt"/>
                <a:ea typeface="+mn-ea"/>
                <a:cs typeface="+mn-cs"/>
              </a:rPr>
              <a:t>relational graphic</a:t>
            </a:r>
            <a:r>
              <a:rPr lang="en-CA" sz="1200" kern="1200" dirty="0" smtClean="0">
                <a:solidFill>
                  <a:schemeClr val="tx1"/>
                </a:solidFill>
                <a:effectLst/>
                <a:latin typeface="+mn-lt"/>
                <a:ea typeface="+mn-ea"/>
                <a:cs typeface="+mn-cs"/>
              </a:rPr>
              <a:t>?  line graph, bar graph, pie chart, infographic etc. </a:t>
            </a:r>
          </a:p>
          <a:p>
            <a:pPr lvl="0"/>
            <a:r>
              <a:rPr lang="en-CA" sz="1200" kern="1200" dirty="0" smtClean="0">
                <a:solidFill>
                  <a:schemeClr val="tx1"/>
                </a:solidFill>
                <a:effectLst/>
                <a:latin typeface="+mn-lt"/>
                <a:ea typeface="+mn-ea"/>
                <a:cs typeface="+mn-cs"/>
              </a:rPr>
              <a:t>Is your learning objective describing a </a:t>
            </a:r>
            <a:r>
              <a:rPr lang="en-CA" sz="1200" b="1" kern="1200" dirty="0" smtClean="0">
                <a:solidFill>
                  <a:schemeClr val="tx1"/>
                </a:solidFill>
                <a:effectLst/>
                <a:latin typeface="+mn-lt"/>
                <a:ea typeface="+mn-ea"/>
                <a:cs typeface="+mn-cs"/>
              </a:rPr>
              <a:t>process (“how it works”) </a:t>
            </a:r>
            <a:r>
              <a:rPr lang="en-CA" sz="1200" kern="1200" dirty="0" smtClean="0">
                <a:solidFill>
                  <a:schemeClr val="tx1"/>
                </a:solidFill>
                <a:effectLst/>
                <a:latin typeface="+mn-lt"/>
                <a:ea typeface="+mn-ea"/>
                <a:cs typeface="+mn-cs"/>
              </a:rPr>
              <a:t>or </a:t>
            </a:r>
            <a:r>
              <a:rPr lang="en-CA" sz="1200" b="1" kern="1200" dirty="0" smtClean="0">
                <a:solidFill>
                  <a:schemeClr val="tx1"/>
                </a:solidFill>
                <a:effectLst/>
                <a:latin typeface="+mn-lt"/>
                <a:ea typeface="+mn-ea"/>
                <a:cs typeface="+mn-cs"/>
              </a:rPr>
              <a:t>procedure (‘How to do it”)</a:t>
            </a:r>
            <a:r>
              <a:rPr lang="en-CA" sz="1200" kern="1200" dirty="0" smtClean="0">
                <a:solidFill>
                  <a:schemeClr val="tx1"/>
                </a:solidFill>
                <a:effectLst/>
                <a:latin typeface="+mn-lt"/>
                <a:ea typeface="+mn-ea"/>
                <a:cs typeface="+mn-cs"/>
              </a:rPr>
              <a:t> that could benefit from a </a:t>
            </a:r>
            <a:r>
              <a:rPr lang="en-CA" sz="1200" b="1" kern="1200" dirty="0" smtClean="0">
                <a:solidFill>
                  <a:schemeClr val="tx1"/>
                </a:solidFill>
                <a:effectLst/>
                <a:latin typeface="+mn-lt"/>
                <a:ea typeface="+mn-ea"/>
                <a:cs typeface="+mn-cs"/>
              </a:rPr>
              <a:t>transformational graphic</a:t>
            </a:r>
            <a:r>
              <a:rPr lang="en-CA" sz="1200" kern="1200" dirty="0" smtClean="0">
                <a:solidFill>
                  <a:schemeClr val="tx1"/>
                </a:solidFill>
                <a:effectLst/>
                <a:latin typeface="+mn-lt"/>
                <a:ea typeface="+mn-ea"/>
                <a:cs typeface="+mn-cs"/>
              </a:rPr>
              <a:t>? </a:t>
            </a:r>
          </a:p>
          <a:p>
            <a:pPr lvl="1"/>
            <a:r>
              <a:rPr lang="en-CA" sz="1200" kern="1200" dirty="0" smtClean="0">
                <a:solidFill>
                  <a:schemeClr val="tx1"/>
                </a:solidFill>
                <a:effectLst/>
                <a:latin typeface="+mn-lt"/>
                <a:ea typeface="+mn-ea"/>
                <a:cs typeface="+mn-cs"/>
              </a:rPr>
              <a:t>Photo/ illustration sequence of a clinical procedure. </a:t>
            </a:r>
          </a:p>
          <a:p>
            <a:pPr lvl="1"/>
            <a:r>
              <a:rPr lang="en-CA" sz="1200" kern="1200" dirty="0" smtClean="0">
                <a:solidFill>
                  <a:schemeClr val="tx1"/>
                </a:solidFill>
                <a:effectLst/>
                <a:latin typeface="+mn-lt"/>
                <a:ea typeface="+mn-ea"/>
                <a:cs typeface="+mn-cs"/>
              </a:rPr>
              <a:t>Illustration sequence of physiological or pathological process?</a:t>
            </a:r>
          </a:p>
          <a:p>
            <a:pPr lvl="1"/>
            <a:r>
              <a:rPr lang="en-CA" sz="1200" kern="1200" dirty="0" smtClean="0">
                <a:solidFill>
                  <a:schemeClr val="tx1"/>
                </a:solidFill>
                <a:effectLst/>
                <a:latin typeface="+mn-lt"/>
                <a:ea typeface="+mn-ea"/>
                <a:cs typeface="+mn-cs"/>
              </a:rPr>
              <a:t>Would the procedure benefit from an </a:t>
            </a:r>
            <a:r>
              <a:rPr lang="en-CA" sz="1200" b="1" kern="1200" dirty="0" smtClean="0">
                <a:solidFill>
                  <a:schemeClr val="tx1"/>
                </a:solidFill>
                <a:effectLst/>
                <a:latin typeface="+mn-lt"/>
                <a:ea typeface="+mn-ea"/>
                <a:cs typeface="+mn-cs"/>
              </a:rPr>
              <a:t>organizational or interpretive graphic </a:t>
            </a:r>
            <a:r>
              <a:rPr lang="en-CA" sz="1200" kern="1200" dirty="0" smtClean="0">
                <a:solidFill>
                  <a:schemeClr val="tx1"/>
                </a:solidFill>
                <a:effectLst/>
                <a:latin typeface="+mn-lt"/>
                <a:ea typeface="+mn-ea"/>
                <a:cs typeface="+mn-cs"/>
              </a:rPr>
              <a:t>(flow chart or decision tree)?</a:t>
            </a:r>
          </a:p>
          <a:p>
            <a:pPr lvl="0"/>
            <a:r>
              <a:rPr lang="en-CA" sz="1200" kern="1200" dirty="0" smtClean="0">
                <a:solidFill>
                  <a:schemeClr val="tx1"/>
                </a:solidFill>
                <a:effectLst/>
                <a:latin typeface="+mn-lt"/>
                <a:ea typeface="+mn-ea"/>
                <a:cs typeface="+mn-cs"/>
              </a:rPr>
              <a:t>Am I trying to illustrate an </a:t>
            </a:r>
            <a:r>
              <a:rPr lang="en-CA" sz="1200" b="1" kern="1200" dirty="0" smtClean="0">
                <a:solidFill>
                  <a:schemeClr val="tx1"/>
                </a:solidFill>
                <a:effectLst/>
                <a:latin typeface="+mn-lt"/>
                <a:ea typeface="+mn-ea"/>
                <a:cs typeface="+mn-cs"/>
              </a:rPr>
              <a:t>abstract concept</a:t>
            </a:r>
            <a:r>
              <a:rPr lang="en-CA" sz="1200" kern="1200" dirty="0" smtClean="0">
                <a:solidFill>
                  <a:schemeClr val="tx1"/>
                </a:solidFill>
                <a:effectLst/>
                <a:latin typeface="+mn-lt"/>
                <a:ea typeface="+mn-ea"/>
                <a:cs typeface="+mn-cs"/>
              </a:rPr>
              <a:t> or </a:t>
            </a:r>
            <a:r>
              <a:rPr lang="en-CA" sz="1200" b="1" kern="1200" dirty="0" smtClean="0">
                <a:solidFill>
                  <a:schemeClr val="tx1"/>
                </a:solidFill>
                <a:effectLst/>
                <a:latin typeface="+mn-lt"/>
                <a:ea typeface="+mn-ea"/>
                <a:cs typeface="+mn-cs"/>
              </a:rPr>
              <a:t>invisible phenomena </a:t>
            </a:r>
            <a:r>
              <a:rPr lang="en-CA" sz="1200" kern="1200" dirty="0" smtClean="0">
                <a:solidFill>
                  <a:schemeClr val="tx1"/>
                </a:solidFill>
                <a:effectLst/>
                <a:latin typeface="+mn-lt"/>
                <a:ea typeface="+mn-ea"/>
                <a:cs typeface="+mn-cs"/>
              </a:rPr>
              <a:t>that could benefit from an </a:t>
            </a:r>
            <a:r>
              <a:rPr lang="en-CA" sz="1200" b="1" kern="1200" dirty="0" smtClean="0">
                <a:solidFill>
                  <a:schemeClr val="tx1"/>
                </a:solidFill>
                <a:effectLst/>
                <a:latin typeface="+mn-lt"/>
                <a:ea typeface="+mn-ea"/>
                <a:cs typeface="+mn-cs"/>
              </a:rPr>
              <a:t>interpretive graphic</a:t>
            </a:r>
            <a:r>
              <a:rPr lang="en-CA" sz="1200" kern="1200" dirty="0" smtClean="0">
                <a:solidFill>
                  <a:schemeClr val="tx1"/>
                </a:solidFill>
                <a:effectLst/>
                <a:latin typeface="+mn-lt"/>
                <a:ea typeface="+mn-ea"/>
                <a:cs typeface="+mn-cs"/>
              </a:rPr>
              <a:t>? </a:t>
            </a:r>
          </a:p>
          <a:p>
            <a:pPr lvl="1"/>
            <a:r>
              <a:rPr lang="en-CA" sz="1200" kern="1200" dirty="0" smtClean="0">
                <a:solidFill>
                  <a:schemeClr val="tx1"/>
                </a:solidFill>
                <a:effectLst/>
                <a:latin typeface="+mn-lt"/>
                <a:ea typeface="+mn-ea"/>
                <a:cs typeface="+mn-cs"/>
              </a:rPr>
              <a:t>Are there abstract relationships that could be shown graphically? (e.g., models of care? Decision trees?)</a:t>
            </a:r>
          </a:p>
          <a:p>
            <a:pPr lvl="1"/>
            <a:r>
              <a:rPr lang="en-CA" sz="1200" kern="1200" dirty="0" smtClean="0">
                <a:solidFill>
                  <a:schemeClr val="tx1"/>
                </a:solidFill>
                <a:effectLst/>
                <a:latin typeface="+mn-lt"/>
                <a:ea typeface="+mn-ea"/>
                <a:cs typeface="+mn-cs"/>
              </a:rPr>
              <a:t>Are you teaching an invisible cause and effect phenomena that could be shown as a schematic diagram?  (e.g., molecular processes, electrical processes, mechanical processes? Patient pathway through the healthcare system?) </a:t>
            </a:r>
          </a:p>
          <a:p>
            <a:r>
              <a:rPr lang="en-CA" sz="1200" kern="1200" dirty="0" smtClean="0">
                <a:solidFill>
                  <a:schemeClr val="tx1"/>
                </a:solidFill>
                <a:effectLst/>
                <a:latin typeface="+mn-lt"/>
                <a:ea typeface="+mn-ea"/>
                <a:cs typeface="+mn-cs"/>
              </a:rPr>
              <a:t>Adapted from (Clark, 2020; Clark &amp; Lyons, 2010)</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16</a:t>
            </a:fld>
            <a:endParaRPr lang="en-CA" dirty="0"/>
          </a:p>
        </p:txBody>
      </p:sp>
    </p:spTree>
    <p:extLst>
      <p:ext uri="{BB962C8B-B14F-4D97-AF65-F5344CB8AC3E}">
        <p14:creationId xmlns:p14="http://schemas.microsoft.com/office/powerpoint/2010/main" val="147578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During the breakout room activity, we’ll give your group a slide from one of our courses that contains an image.</a:t>
            </a:r>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Demo Group A pdf: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On the first page is an</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actual slide form one of our courses</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along with a learning objective. </a:t>
            </a:r>
          </a:p>
          <a:p>
            <a:pPr lvl="0"/>
            <a:r>
              <a:rPr lang="en-CA" sz="1200" kern="1200" dirty="0" smtClean="0">
                <a:solidFill>
                  <a:schemeClr val="tx1"/>
                </a:solidFill>
                <a:effectLst/>
                <a:latin typeface="+mn-lt"/>
                <a:ea typeface="+mn-ea"/>
                <a:cs typeface="+mn-cs"/>
              </a:rPr>
              <a:t>The second page contains four discussion questions. </a:t>
            </a:r>
          </a:p>
          <a:p>
            <a:pPr lvl="0"/>
            <a:r>
              <a:rPr lang="en-CA" sz="1200" kern="1200" dirty="0" smtClean="0">
                <a:solidFill>
                  <a:schemeClr val="tx1"/>
                </a:solidFill>
                <a:effectLst/>
                <a:latin typeface="+mn-lt"/>
                <a:ea typeface="+mn-ea"/>
                <a:cs typeface="+mn-cs"/>
              </a:rPr>
              <a:t>Page 3 is just a summary of the previous flow chart – its just there for your reference.  </a:t>
            </a:r>
          </a:p>
          <a:p>
            <a:r>
              <a:rPr lang="en-CA" sz="1200" b="1" kern="1200" dirty="0" smtClean="0">
                <a:solidFill>
                  <a:schemeClr val="tx1"/>
                </a:solidFill>
                <a:effectLst/>
                <a:latin typeface="+mn-lt"/>
                <a:ea typeface="+mn-ea"/>
                <a:cs typeface="+mn-cs"/>
              </a:rPr>
              <a:t>Once you accept the invitation for a breakout room, Jiahui and I will go to each room and give you a link to your group’s activity pdf, if you’re waiting a minute for us you can introduce yourselves to your group.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Pick one person from your group to briefly present your group’s ideas to everyone (1 min or so)</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We’ll meet back in 15min? e.g., 2:35pm?</a:t>
            </a:r>
          </a:p>
          <a:p>
            <a:endParaRPr lang="en-US" sz="1200" b="1" kern="1200" dirty="0" smtClean="0">
              <a:solidFill>
                <a:schemeClr val="tx1"/>
              </a:solidFill>
              <a:effectLst/>
              <a:latin typeface="+mn-lt"/>
              <a:ea typeface="+mn-ea"/>
              <a:cs typeface="+mn-cs"/>
            </a:endParaRPr>
          </a:p>
          <a:p>
            <a:r>
              <a:rPr lang="en-CA" sz="1200" b="1" kern="1200" dirty="0" err="1" smtClean="0">
                <a:solidFill>
                  <a:schemeClr val="tx1"/>
                </a:solidFill>
                <a:effectLst/>
                <a:latin typeface="+mn-lt"/>
                <a:ea typeface="+mn-ea"/>
                <a:cs typeface="+mn-cs"/>
              </a:rPr>
              <a:t>Shortlinks</a:t>
            </a:r>
            <a:r>
              <a:rPr lang="en-CA" sz="1200" b="1"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Download exercise pdf for Group A: </a:t>
            </a:r>
            <a:r>
              <a:rPr lang="en-CA" sz="1200" u="sng" kern="1200" dirty="0" smtClean="0">
                <a:solidFill>
                  <a:schemeClr val="tx1"/>
                </a:solidFill>
                <a:effectLst/>
                <a:latin typeface="+mn-lt"/>
                <a:ea typeface="+mn-ea"/>
                <a:cs typeface="+mn-cs"/>
                <a:hlinkClick r:id="rId3"/>
              </a:rPr>
              <a:t>https://links.desouzainstitute.com/groupa</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Download exercise pdf for Group B: </a:t>
            </a:r>
            <a:r>
              <a:rPr lang="en-CA" sz="1200" u="sng" kern="1200" dirty="0" smtClean="0">
                <a:solidFill>
                  <a:schemeClr val="tx1"/>
                </a:solidFill>
                <a:effectLst/>
                <a:latin typeface="+mn-lt"/>
                <a:ea typeface="+mn-ea"/>
                <a:cs typeface="+mn-cs"/>
                <a:hlinkClick r:id="rId4"/>
              </a:rPr>
              <a:t>https://links.desouzainstitute.com/groupb</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Download exercise pdf for Group C: </a:t>
            </a:r>
            <a:r>
              <a:rPr lang="en-CA" sz="1200" u="sng" kern="1200" dirty="0" smtClean="0">
                <a:solidFill>
                  <a:schemeClr val="tx1"/>
                </a:solidFill>
                <a:effectLst/>
                <a:latin typeface="+mn-lt"/>
                <a:ea typeface="+mn-ea"/>
                <a:cs typeface="+mn-cs"/>
                <a:hlinkClick r:id="rId5"/>
              </a:rPr>
              <a:t>https://links.desouzainstitute.com/groupc</a:t>
            </a:r>
            <a:r>
              <a:rPr lang="en-CA" sz="1200" kern="1200" dirty="0" smtClean="0">
                <a:solidFill>
                  <a:schemeClr val="tx1"/>
                </a:solidFill>
                <a:effectLst/>
                <a:latin typeface="+mn-lt"/>
                <a:ea typeface="+mn-ea"/>
                <a:cs typeface="+mn-cs"/>
              </a:rPr>
              <a:t> </a:t>
            </a: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17</a:t>
            </a:fld>
            <a:endParaRPr lang="en-CA" dirty="0"/>
          </a:p>
        </p:txBody>
      </p:sp>
    </p:spTree>
    <p:extLst>
      <p:ext uri="{BB962C8B-B14F-4D97-AF65-F5344CB8AC3E}">
        <p14:creationId xmlns:p14="http://schemas.microsoft.com/office/powerpoint/2010/main" val="239970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Download exercise pdf for Group A: </a:t>
            </a:r>
            <a:r>
              <a:rPr lang="en-CA" sz="1200" u="sng" kern="1200" dirty="0" smtClean="0">
                <a:solidFill>
                  <a:schemeClr val="tx1"/>
                </a:solidFill>
                <a:effectLst/>
                <a:latin typeface="+mn-lt"/>
                <a:ea typeface="+mn-ea"/>
                <a:cs typeface="+mn-cs"/>
                <a:hlinkClick r:id="rId3"/>
              </a:rPr>
              <a:t>https://links.desouzainstitute.com/groupa</a:t>
            </a:r>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18</a:t>
            </a:fld>
            <a:endParaRPr lang="en-CA" dirty="0"/>
          </a:p>
        </p:txBody>
      </p:sp>
    </p:spTree>
    <p:extLst>
      <p:ext uri="{BB962C8B-B14F-4D97-AF65-F5344CB8AC3E}">
        <p14:creationId xmlns:p14="http://schemas.microsoft.com/office/powerpoint/2010/main" val="329719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Download exercise pdf for Group B: </a:t>
            </a:r>
            <a:r>
              <a:rPr lang="en-CA" sz="1200" u="sng" kern="1200" dirty="0" smtClean="0">
                <a:solidFill>
                  <a:schemeClr val="tx1"/>
                </a:solidFill>
                <a:effectLst/>
                <a:latin typeface="+mn-lt"/>
                <a:ea typeface="+mn-ea"/>
                <a:cs typeface="+mn-cs"/>
                <a:hlinkClick r:id="rId3"/>
              </a:rPr>
              <a:t>https://links.desouzainstitute.com/groupb</a:t>
            </a:r>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19</a:t>
            </a:fld>
            <a:endParaRPr lang="en-CA" dirty="0"/>
          </a:p>
        </p:txBody>
      </p:sp>
    </p:spTree>
    <p:extLst>
      <p:ext uri="{BB962C8B-B14F-4D97-AF65-F5344CB8AC3E}">
        <p14:creationId xmlns:p14="http://schemas.microsoft.com/office/powerpoint/2010/main" val="168846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When we say “visuals” or “pictures” that can be many things: photos, illustrations, diagrams, flow charts, and infographics.</a:t>
            </a:r>
          </a:p>
          <a:p>
            <a:r>
              <a:rPr lang="en-CA" sz="1200" kern="1200" dirty="0" smtClean="0">
                <a:solidFill>
                  <a:schemeClr val="tx1"/>
                </a:solidFill>
                <a:effectLst/>
                <a:latin typeface="+mn-lt"/>
                <a:ea typeface="+mn-ea"/>
                <a:cs typeface="+mn-cs"/>
              </a:rPr>
              <a:t>But, why is thinking about images useful for those working in health professions education? </a:t>
            </a:r>
          </a:p>
          <a:p>
            <a:r>
              <a:rPr lang="en-CA" sz="1200" kern="1200" dirty="0" smtClean="0">
                <a:solidFill>
                  <a:schemeClr val="tx1"/>
                </a:solidFill>
                <a:effectLst/>
                <a:latin typeface="+mn-lt"/>
                <a:ea typeface="+mn-ea"/>
                <a:cs typeface="+mn-cs"/>
              </a:rPr>
              <a:t>…its because Research in the field of Multimedia Learning has long shown that “people learn better from words and pictures than from words alone” (Clark &amp; Mayer, 2016; Mayer, 2021). Research has demonstrated that students who learn from diagrams score better on retention and transfer tests vs. those who read a text passage alone (Clark &amp; Mayer, 2016; Mayer, 2021). But, I’ve noticed that many online courses rely on text-heavy materials that don’t reflect these best practices. Text-only learning materials are often easier and faster to produce, and this has been especially true during the last two pandemic years with the rapid shift to online learning.</a:t>
            </a:r>
          </a:p>
          <a:p>
            <a:r>
              <a:rPr lang="en-CA" sz="1200" kern="1200" dirty="0" smtClean="0">
                <a:solidFill>
                  <a:schemeClr val="tx1"/>
                </a:solidFill>
                <a:effectLst/>
                <a:latin typeface="+mn-lt"/>
                <a:ea typeface="+mn-ea"/>
                <a:cs typeface="+mn-cs"/>
              </a:rPr>
              <a:t>The example on the slide is similar to the comparisons that Multimedia Learning research has looked at, on the left is a schematic image of an antibody vs. on the right is a text description of the same content.</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2</a:t>
            </a:fld>
            <a:endParaRPr lang="en-CA" dirty="0"/>
          </a:p>
        </p:txBody>
      </p:sp>
    </p:spTree>
    <p:extLst>
      <p:ext uri="{BB962C8B-B14F-4D97-AF65-F5344CB8AC3E}">
        <p14:creationId xmlns:p14="http://schemas.microsoft.com/office/powerpoint/2010/main" val="1479781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Download exercise pdf for Group C: </a:t>
            </a:r>
            <a:r>
              <a:rPr lang="en-CA" sz="1200" u="sng" kern="1200" dirty="0" smtClean="0">
                <a:solidFill>
                  <a:schemeClr val="tx1"/>
                </a:solidFill>
                <a:effectLst/>
                <a:latin typeface="+mn-lt"/>
                <a:ea typeface="+mn-ea"/>
                <a:cs typeface="+mn-cs"/>
                <a:hlinkClick r:id="rId3"/>
              </a:rPr>
              <a:t>https://links.desouzainstitute.com/groupc</a:t>
            </a:r>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20</a:t>
            </a:fld>
            <a:endParaRPr lang="en-CA" dirty="0"/>
          </a:p>
        </p:txBody>
      </p:sp>
    </p:spTree>
    <p:extLst>
      <p:ext uri="{BB962C8B-B14F-4D97-AF65-F5344CB8AC3E}">
        <p14:creationId xmlns:p14="http://schemas.microsoft.com/office/powerpoint/2010/main" val="1439888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Often, after you figure out what type of image would support your learning objective, you may not have resources to create a custom image (esp. representational/interpretive images), so Public Domain and Creative Commons licensed images can be a great alternative.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Public Domain Images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image creator has given up their copyright. Images licensed as Public Domain may be distributed, remixed, adapted, and built upon in any medium or format, with no conditions.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Creative Commons Images –</a:t>
            </a:r>
            <a:r>
              <a:rPr lang="en-US" sz="1200" kern="1200" dirty="0" smtClean="0">
                <a:solidFill>
                  <a:schemeClr val="tx1"/>
                </a:solidFill>
                <a:effectLst/>
                <a:latin typeface="+mn-lt"/>
                <a:ea typeface="+mn-ea"/>
                <a:cs typeface="+mn-cs"/>
              </a:rPr>
              <a:t> are more complicated, the original creator still retains copyright but allows others to use their image under 1-4 conditions.</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BY - </a:t>
            </a:r>
            <a:r>
              <a:rPr lang="en-US" sz="1200" kern="1200" dirty="0" smtClean="0">
                <a:solidFill>
                  <a:schemeClr val="tx1"/>
                </a:solidFill>
                <a:effectLst/>
                <a:latin typeface="+mn-lt"/>
                <a:ea typeface="+mn-ea"/>
                <a:cs typeface="+mn-cs"/>
              </a:rPr>
              <a:t>Credit must be given to the creator </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NC - </a:t>
            </a:r>
            <a:r>
              <a:rPr lang="en-US" sz="1200" kern="1200" dirty="0" smtClean="0">
                <a:solidFill>
                  <a:schemeClr val="tx1"/>
                </a:solidFill>
                <a:effectLst/>
                <a:latin typeface="+mn-lt"/>
                <a:ea typeface="+mn-ea"/>
                <a:cs typeface="+mn-cs"/>
              </a:rPr>
              <a:t>Only noncommercial uses of the work are permitted (</a:t>
            </a:r>
            <a:r>
              <a:rPr lang="en-US" sz="1200" i="1" kern="1200" dirty="0" smtClean="0">
                <a:solidFill>
                  <a:schemeClr val="tx1"/>
                </a:solidFill>
                <a:effectLst/>
                <a:latin typeface="+mn-lt"/>
                <a:ea typeface="+mn-ea"/>
                <a:cs typeface="+mn-cs"/>
              </a:rPr>
              <a:t>e.g., cannot use it in a social media advertisement, but can use it on a course slide</a:t>
            </a:r>
            <a:r>
              <a:rPr lang="en-US"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ND - </a:t>
            </a:r>
            <a:r>
              <a:rPr lang="en-US" sz="1200" kern="1200" dirty="0" smtClean="0">
                <a:solidFill>
                  <a:schemeClr val="tx1"/>
                </a:solidFill>
                <a:effectLst/>
                <a:latin typeface="+mn-lt"/>
                <a:ea typeface="+mn-ea"/>
                <a:cs typeface="+mn-cs"/>
              </a:rPr>
              <a:t>No derivatives or adaptations of the work are permitted (e.g., cannot crop or modify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etc.)</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 - </a:t>
            </a:r>
            <a:r>
              <a:rPr lang="en-US" sz="1200" kern="1200" dirty="0" smtClean="0">
                <a:solidFill>
                  <a:schemeClr val="tx1"/>
                </a:solidFill>
                <a:effectLst/>
                <a:latin typeface="+mn-lt"/>
                <a:ea typeface="+mn-ea"/>
                <a:cs typeface="+mn-cs"/>
              </a:rPr>
              <a:t>Adaptations must be shared under the same terms (</a:t>
            </a:r>
            <a:r>
              <a:rPr lang="en-US" sz="1200" i="1" kern="1200" dirty="0" smtClean="0">
                <a:solidFill>
                  <a:schemeClr val="tx1"/>
                </a:solidFill>
                <a:effectLst/>
                <a:latin typeface="+mn-lt"/>
                <a:ea typeface="+mn-ea"/>
                <a:cs typeface="+mn-cs"/>
              </a:rPr>
              <a:t>e.g., if you make modifications to the illustration or photo, your modifications are also license as creative commons) </a:t>
            </a:r>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21</a:t>
            </a:fld>
            <a:endParaRPr lang="en-CA" dirty="0"/>
          </a:p>
        </p:txBody>
      </p:sp>
    </p:spTree>
    <p:extLst>
      <p:ext uri="{BB962C8B-B14F-4D97-AF65-F5344CB8AC3E}">
        <p14:creationId xmlns:p14="http://schemas.microsoft.com/office/powerpoint/2010/main" val="2704740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Some general strategies I use for sourcing quality Creative Commons images (i.e., source from a reputable image library, such as government or published journals) </a:t>
            </a:r>
          </a:p>
          <a:p>
            <a:pPr lvl="0"/>
            <a:r>
              <a:rPr lang="en-CA" sz="1200" kern="1200" dirty="0" smtClean="0">
                <a:solidFill>
                  <a:schemeClr val="tx1"/>
                </a:solidFill>
                <a:effectLst/>
                <a:latin typeface="+mn-lt"/>
                <a:ea typeface="+mn-ea"/>
                <a:cs typeface="+mn-cs"/>
              </a:rPr>
              <a:t>Open-Access Journals (e.g., </a:t>
            </a:r>
            <a:r>
              <a:rPr lang="en-CA" sz="1200" u="sng" kern="1200" dirty="0" smtClean="0">
                <a:solidFill>
                  <a:schemeClr val="tx1"/>
                </a:solidFill>
                <a:effectLst/>
                <a:latin typeface="+mn-lt"/>
                <a:ea typeface="+mn-ea"/>
                <a:cs typeface="+mn-cs"/>
                <a:hlinkClick r:id="rId3"/>
              </a:rPr>
              <a:t>https://openi.nlm.nih.gov/</a:t>
            </a:r>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DEMO – OPEN TAB</a:t>
            </a:r>
            <a:endParaRPr lang="en-CA"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Always double check the license of the image you’d like to use, for example the image of the colon polyp used earlier in the presentation is license under CC-BY with meant hat the only condition of re-use is that I give proper attribution to the authors. </a:t>
            </a:r>
          </a:p>
          <a:p>
            <a:pPr lvl="0"/>
            <a:r>
              <a:rPr lang="en-CA" sz="1200" kern="1200" dirty="0" smtClean="0">
                <a:solidFill>
                  <a:schemeClr val="tx1"/>
                </a:solidFill>
                <a:effectLst/>
                <a:latin typeface="+mn-lt"/>
                <a:ea typeface="+mn-ea"/>
                <a:cs typeface="+mn-cs"/>
              </a:rPr>
              <a:t>US National Institutes of Health Media Libraries, e.g., </a:t>
            </a:r>
          </a:p>
          <a:p>
            <a:pPr lvl="1"/>
            <a:r>
              <a:rPr lang="en-CA" sz="1200" u="sng" kern="1200" dirty="0" smtClean="0">
                <a:solidFill>
                  <a:schemeClr val="tx1"/>
                </a:solidFill>
                <a:effectLst/>
                <a:latin typeface="+mn-lt"/>
                <a:ea typeface="+mn-ea"/>
                <a:cs typeface="+mn-cs"/>
                <a:hlinkClick r:id="rId4"/>
              </a:rPr>
              <a:t>www.niddk.nih.gov/news/media-library</a:t>
            </a:r>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DEMO – OPEN TAB </a:t>
            </a:r>
            <a:endParaRPr lang="en-CA" sz="1200" kern="1200" dirty="0" smtClean="0">
              <a:solidFill>
                <a:schemeClr val="tx1"/>
              </a:solidFill>
              <a:effectLst/>
              <a:latin typeface="+mn-lt"/>
              <a:ea typeface="+mn-ea"/>
              <a:cs typeface="+mn-cs"/>
            </a:endParaRPr>
          </a:p>
          <a:p>
            <a:pPr lvl="1"/>
            <a:r>
              <a:rPr lang="en-CA" sz="1200" u="sng" kern="1200" dirty="0" smtClean="0">
                <a:solidFill>
                  <a:schemeClr val="tx1"/>
                </a:solidFill>
                <a:effectLst/>
                <a:latin typeface="+mn-lt"/>
                <a:ea typeface="+mn-ea"/>
                <a:cs typeface="+mn-cs"/>
                <a:hlinkClick r:id="rId5"/>
              </a:rPr>
              <a:t>https://visualsonline.cancer.gov/</a:t>
            </a:r>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Wikimedia Commons Libraries (commons.wikimedia.org)</a:t>
            </a:r>
          </a:p>
          <a:p>
            <a:pPr lvl="0"/>
            <a:r>
              <a:rPr lang="en-CA" sz="1200" kern="1200" dirty="0" smtClean="0">
                <a:solidFill>
                  <a:schemeClr val="tx1"/>
                </a:solidFill>
                <a:effectLst/>
                <a:latin typeface="+mn-lt"/>
                <a:ea typeface="+mn-ea"/>
                <a:cs typeface="+mn-cs"/>
              </a:rPr>
              <a:t>Open Licensed Textbooks (e.g., https://openstax.org/subjects/sciopenence)</a:t>
            </a:r>
          </a:p>
          <a:p>
            <a:pPr lvl="0"/>
            <a:r>
              <a:rPr lang="en-CA" sz="1200" kern="1200" dirty="0" smtClean="0">
                <a:solidFill>
                  <a:schemeClr val="tx1"/>
                </a:solidFill>
                <a:effectLst/>
                <a:latin typeface="+mn-lt"/>
                <a:ea typeface="+mn-ea"/>
                <a:cs typeface="+mn-cs"/>
              </a:rPr>
              <a:t>Google Image Search and Flickr can filter for Creative Commons images</a:t>
            </a:r>
          </a:p>
          <a:p>
            <a:pPr lvl="0"/>
            <a:r>
              <a:rPr lang="en-CA" sz="1200" kern="1200" dirty="0" smtClean="0">
                <a:solidFill>
                  <a:schemeClr val="tx1"/>
                </a:solidFill>
                <a:effectLst/>
                <a:latin typeface="+mn-lt"/>
                <a:ea typeface="+mn-ea"/>
                <a:cs typeface="+mn-cs"/>
              </a:rPr>
              <a:t>If you find a copyrighted image that you would like to use, ask permission from the author.</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22</a:t>
            </a:fld>
            <a:endParaRPr lang="en-CA" dirty="0"/>
          </a:p>
        </p:txBody>
      </p:sp>
    </p:spTree>
    <p:extLst>
      <p:ext uri="{BB962C8B-B14F-4D97-AF65-F5344CB8AC3E}">
        <p14:creationId xmlns:p14="http://schemas.microsoft.com/office/powerpoint/2010/main" val="358052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Creative Commons images require that you give attribution to the original creator when re-publishing them. Your attribution should contain:</a:t>
            </a:r>
          </a:p>
          <a:p>
            <a:pPr lvl="0"/>
            <a:r>
              <a:rPr lang="en-CA" sz="1200" kern="1200" dirty="0" smtClean="0">
                <a:solidFill>
                  <a:schemeClr val="tx1"/>
                </a:solidFill>
                <a:effectLst/>
                <a:latin typeface="+mn-lt"/>
                <a:ea typeface="+mn-ea"/>
                <a:cs typeface="+mn-cs"/>
              </a:rPr>
              <a:t>Title &amp; Source– link to original source</a:t>
            </a:r>
          </a:p>
          <a:p>
            <a:pPr lvl="0"/>
            <a:r>
              <a:rPr lang="en-CA" sz="1200" kern="1200" dirty="0" smtClean="0">
                <a:solidFill>
                  <a:schemeClr val="tx1"/>
                </a:solidFill>
                <a:effectLst/>
                <a:latin typeface="+mn-lt"/>
                <a:ea typeface="+mn-ea"/>
                <a:cs typeface="+mn-cs"/>
              </a:rPr>
              <a:t>Author/Creator</a:t>
            </a:r>
          </a:p>
          <a:p>
            <a:pPr lvl="0"/>
            <a:r>
              <a:rPr lang="en-CA" sz="1200" kern="1200" dirty="0" smtClean="0">
                <a:solidFill>
                  <a:schemeClr val="tx1"/>
                </a:solidFill>
                <a:effectLst/>
                <a:latin typeface="+mn-lt"/>
                <a:ea typeface="+mn-ea"/>
                <a:cs typeface="+mn-cs"/>
              </a:rPr>
              <a:t>License – link to license </a:t>
            </a:r>
          </a:p>
          <a:p>
            <a:pPr lvl="0"/>
            <a:r>
              <a:rPr lang="en-CA" sz="1200" kern="1200" dirty="0" smtClean="0">
                <a:solidFill>
                  <a:schemeClr val="tx1"/>
                </a:solidFill>
                <a:effectLst/>
                <a:latin typeface="+mn-lt"/>
                <a:ea typeface="+mn-ea"/>
                <a:cs typeface="+mn-cs"/>
              </a:rPr>
              <a:t>Any modification – if allowed under license (e.g., cropped, adding labels, altering colours)</a:t>
            </a:r>
          </a:p>
          <a:p>
            <a:r>
              <a:rPr lang="en-CA" sz="1200" kern="1200" dirty="0" smtClean="0">
                <a:solidFill>
                  <a:schemeClr val="tx1"/>
                </a:solidFill>
                <a:effectLst/>
                <a:latin typeface="+mn-lt"/>
                <a:ea typeface="+mn-ea"/>
                <a:cs typeface="+mn-cs"/>
              </a:rPr>
              <a:t>Its good practice to cite all of your images – even ones that are Public Domain. </a:t>
            </a:r>
          </a:p>
          <a:p>
            <a:r>
              <a:rPr lang="en-CA" sz="1200" kern="1200" dirty="0" smtClean="0">
                <a:solidFill>
                  <a:schemeClr val="tx1"/>
                </a:solidFill>
                <a:effectLst/>
                <a:latin typeface="+mn-lt"/>
                <a:ea typeface="+mn-ea"/>
                <a:cs typeface="+mn-cs"/>
              </a:rPr>
              <a:t>The link on the slide goes into depth on how to properly cite creative commons images: </a:t>
            </a:r>
            <a:r>
              <a:rPr lang="en-CA" sz="1200" u="sng" kern="1200" dirty="0" smtClean="0">
                <a:solidFill>
                  <a:schemeClr val="tx1"/>
                </a:solidFill>
                <a:effectLst/>
                <a:latin typeface="+mn-lt"/>
                <a:ea typeface="+mn-ea"/>
                <a:cs typeface="+mn-cs"/>
                <a:hlinkClick r:id="rId3"/>
              </a:rPr>
              <a:t>https://wiki.creativecommons.org/wiki/Best_practices_for_attribution</a:t>
            </a:r>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23</a:t>
            </a:fld>
            <a:endParaRPr lang="en-CA" dirty="0"/>
          </a:p>
        </p:txBody>
      </p:sp>
    </p:spTree>
    <p:extLst>
      <p:ext uri="{BB962C8B-B14F-4D97-AF65-F5344CB8AC3E}">
        <p14:creationId xmlns:p14="http://schemas.microsoft.com/office/powerpoint/2010/main" val="298718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We’ve written a design guide to help you apply what we’ve covered in the workshop, which includes.</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general process for planning graphics that support your objectives.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list of Creative Commons and Public Domain image libraries that are relevant to health professions education </a:t>
            </a:r>
            <a:r>
              <a:rPr lang="en-CA" sz="1200" kern="1200" dirty="0" smtClean="0">
                <a:solidFill>
                  <a:schemeClr val="tx1"/>
                </a:solidFill>
                <a:effectLst/>
                <a:latin typeface="+mn-lt"/>
                <a:ea typeface="+mn-ea"/>
                <a:cs typeface="+mn-cs"/>
              </a:rPr>
              <a:t>to help you get started sourcing quality images for your eLearning modules and presentation</a:t>
            </a:r>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24</a:t>
            </a:fld>
            <a:endParaRPr lang="en-CA" dirty="0"/>
          </a:p>
        </p:txBody>
      </p:sp>
    </p:spTree>
    <p:extLst>
      <p:ext uri="{BB962C8B-B14F-4D97-AF65-F5344CB8AC3E}">
        <p14:creationId xmlns:p14="http://schemas.microsoft.com/office/powerpoint/2010/main" val="418755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However, not all visuals are equally useful in teaching. Education research has also shown that poorly chosen graphics do not have a neutral effect on the student’s ability to learn and can actually </a:t>
            </a:r>
            <a:r>
              <a:rPr lang="en-CA" sz="1200" b="1" kern="1200" dirty="0" smtClean="0">
                <a:solidFill>
                  <a:schemeClr val="tx1"/>
                </a:solidFill>
                <a:effectLst/>
                <a:latin typeface="+mn-lt"/>
                <a:ea typeface="+mn-ea"/>
                <a:cs typeface="+mn-cs"/>
              </a:rPr>
              <a:t>disrupt</a:t>
            </a:r>
            <a:r>
              <a:rPr lang="en-CA" sz="1200" kern="1200" dirty="0" smtClean="0">
                <a:solidFill>
                  <a:schemeClr val="tx1"/>
                </a:solidFill>
                <a:effectLst/>
                <a:latin typeface="+mn-lt"/>
                <a:ea typeface="+mn-ea"/>
                <a:cs typeface="+mn-cs"/>
              </a:rPr>
              <a:t> learning. (Clark &amp; Mayer, 2016; Mayer, 2021)</a:t>
            </a:r>
          </a:p>
          <a:p>
            <a:r>
              <a:rPr lang="en-CA" sz="1200" kern="1200" dirty="0" smtClean="0">
                <a:solidFill>
                  <a:schemeClr val="tx1"/>
                </a:solidFill>
                <a:effectLst/>
                <a:latin typeface="+mn-lt"/>
                <a:ea typeface="+mn-ea"/>
                <a:cs typeface="+mn-cs"/>
              </a:rPr>
              <a:t>Adding visuals that are topically related but extraneous to the learning objective can depressed learning by distracting learner’s attention away from what you are trying to teach (Clark &amp; Lyons, 2010).</a:t>
            </a:r>
          </a:p>
          <a:p>
            <a:r>
              <a:rPr lang="en-CA" sz="1200" kern="1200" dirty="0" smtClean="0">
                <a:solidFill>
                  <a:schemeClr val="tx1"/>
                </a:solidFill>
                <a:effectLst/>
                <a:latin typeface="+mn-lt"/>
                <a:ea typeface="+mn-ea"/>
                <a:cs typeface="+mn-cs"/>
              </a:rPr>
              <a:t>The example on the slide is similar to the comparisons this research has looked at, e.g., The left image of the antibody is supporting the learning objective and the accompanying text, while the image of the left obviously has nothing to do with the text describing structure of an antibody. </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3</a:t>
            </a:fld>
            <a:endParaRPr lang="en-CA" dirty="0"/>
          </a:p>
        </p:txBody>
      </p:sp>
    </p:spTree>
    <p:extLst>
      <p:ext uri="{BB962C8B-B14F-4D97-AF65-F5344CB8AC3E}">
        <p14:creationId xmlns:p14="http://schemas.microsoft.com/office/powerpoint/2010/main" val="397704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Most people designing course slides or other educational materials know that images are important, but I see those who are new to creating educational materials struggle with the following two challenges:</a:t>
            </a:r>
          </a:p>
          <a:p>
            <a:pPr lvl="0"/>
            <a:r>
              <a:rPr lang="en-CA" sz="1200" b="1" kern="1200" dirty="0" smtClean="0">
                <a:solidFill>
                  <a:schemeClr val="tx1"/>
                </a:solidFill>
                <a:effectLst/>
                <a:latin typeface="+mn-lt"/>
                <a:ea typeface="+mn-ea"/>
                <a:cs typeface="+mn-cs"/>
              </a:rPr>
              <a:t>Knowing WHAT CONTENT can be communicated visually, common mistakes are:</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Relying exclusively on text-heavy educational materials</a:t>
            </a:r>
          </a:p>
          <a:p>
            <a:pPr lvl="0"/>
            <a:r>
              <a:rPr lang="en-CA" sz="1200" kern="1200" dirty="0" smtClean="0">
                <a:solidFill>
                  <a:schemeClr val="tx1"/>
                </a:solidFill>
                <a:effectLst/>
                <a:latin typeface="+mn-lt"/>
                <a:ea typeface="+mn-ea"/>
                <a:cs typeface="+mn-cs"/>
              </a:rPr>
              <a:t>Including visuals that do not support the learning objectives</a:t>
            </a:r>
          </a:p>
          <a:p>
            <a:pPr lvl="0"/>
            <a:r>
              <a:rPr lang="en-CA" sz="1200" b="1" kern="1200" dirty="0" smtClean="0">
                <a:solidFill>
                  <a:schemeClr val="tx1"/>
                </a:solidFill>
                <a:effectLst/>
                <a:latin typeface="+mn-lt"/>
                <a:ea typeface="+mn-ea"/>
                <a:cs typeface="+mn-cs"/>
              </a:rPr>
              <a:t>Knowing WHERE TO SOURCE quality images:</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Using copyrighted images pulled from a web search.</a:t>
            </a:r>
          </a:p>
          <a:p>
            <a:pPr lvl="0"/>
            <a:r>
              <a:rPr lang="en-CA" sz="1200" kern="1200" dirty="0" smtClean="0">
                <a:solidFill>
                  <a:schemeClr val="tx1"/>
                </a:solidFill>
                <a:effectLst/>
                <a:latin typeface="+mn-lt"/>
                <a:ea typeface="+mn-ea"/>
                <a:cs typeface="+mn-cs"/>
              </a:rPr>
              <a:t>Relying too heavily on stock art subscriptions…this can lead to: </a:t>
            </a:r>
          </a:p>
          <a:p>
            <a:pPr lvl="1"/>
            <a:r>
              <a:rPr lang="en-CA" sz="1200" kern="1200" dirty="0" smtClean="0">
                <a:solidFill>
                  <a:schemeClr val="tx1"/>
                </a:solidFill>
                <a:effectLst/>
                <a:latin typeface="+mn-lt"/>
                <a:ea typeface="+mn-ea"/>
                <a:cs typeface="+mn-cs"/>
              </a:rPr>
              <a:t>Inaccurate anatomical or clinical images. </a:t>
            </a:r>
          </a:p>
          <a:p>
            <a:pPr lvl="1"/>
            <a:r>
              <a:rPr lang="en-CA" sz="1200" kern="1200" dirty="0" smtClean="0">
                <a:solidFill>
                  <a:schemeClr val="tx1"/>
                </a:solidFill>
                <a:effectLst/>
                <a:latin typeface="+mn-lt"/>
                <a:ea typeface="+mn-ea"/>
                <a:cs typeface="+mn-cs"/>
              </a:rPr>
              <a:t>Cheesy and stereotyped images of health care environment.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So over the rest of the workshop, I’ll give you a framework and rationale for how to select graphics that support and promote your learning objectives, and at the end I give you some strategies for where to source quality images for your teaching.</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4</a:t>
            </a:fld>
            <a:endParaRPr lang="en-CA" dirty="0"/>
          </a:p>
        </p:txBody>
      </p:sp>
    </p:spTree>
    <p:extLst>
      <p:ext uri="{BB962C8B-B14F-4D97-AF65-F5344CB8AC3E}">
        <p14:creationId xmlns:p14="http://schemas.microsoft.com/office/powerpoint/2010/main" val="251734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Here a brief outline of the workshop today:</a:t>
            </a:r>
          </a:p>
          <a:p>
            <a:pPr lvl="1"/>
            <a:r>
              <a:rPr lang="en-CA" sz="1200" kern="1200" dirty="0" smtClean="0">
                <a:solidFill>
                  <a:schemeClr val="tx1"/>
                </a:solidFill>
                <a:effectLst/>
                <a:latin typeface="+mn-lt"/>
                <a:ea typeface="+mn-ea"/>
                <a:cs typeface="+mn-cs"/>
              </a:rPr>
              <a:t>Start with a summary of the research for how well-designed graphics promote learning.</a:t>
            </a:r>
          </a:p>
          <a:p>
            <a:pPr lvl="1"/>
            <a:r>
              <a:rPr lang="en-CA" sz="1200" kern="1200" dirty="0" smtClean="0">
                <a:solidFill>
                  <a:schemeClr val="tx1"/>
                </a:solidFill>
                <a:effectLst/>
                <a:latin typeface="+mn-lt"/>
                <a:ea typeface="+mn-ea"/>
                <a:cs typeface="+mn-cs"/>
              </a:rPr>
              <a:t>I’ll outline the different instructional Functions of Graphics in Teaching (an instructional design framework to use when looking at your teaching materials)</a:t>
            </a:r>
          </a:p>
          <a:p>
            <a:pPr lvl="1"/>
            <a:r>
              <a:rPr lang="en-CA" sz="1200" b="1" kern="1200" dirty="0" smtClean="0">
                <a:solidFill>
                  <a:schemeClr val="tx1"/>
                </a:solidFill>
                <a:effectLst/>
                <a:latin typeface="+mn-lt"/>
                <a:ea typeface="+mn-ea"/>
                <a:cs typeface="+mn-cs"/>
              </a:rPr>
              <a:t>Break out group</a:t>
            </a:r>
            <a:r>
              <a:rPr lang="en-CA" sz="1200" kern="1200" dirty="0" smtClean="0">
                <a:solidFill>
                  <a:schemeClr val="tx1"/>
                </a:solidFill>
                <a:effectLst/>
                <a:latin typeface="+mn-lt"/>
                <a:ea typeface="+mn-ea"/>
                <a:cs typeface="+mn-cs"/>
              </a:rPr>
              <a:t> – for 15min – There will be one 15min break-out group where you’ll practice some of the strategies in a small group. You can also do this exercise alone if you’re not able to join a breakout group. </a:t>
            </a:r>
          </a:p>
          <a:p>
            <a:pPr lvl="1"/>
            <a:r>
              <a:rPr lang="en-CA" sz="1200" kern="1200" dirty="0" smtClean="0">
                <a:solidFill>
                  <a:schemeClr val="tx1"/>
                </a:solidFill>
                <a:effectLst/>
                <a:latin typeface="+mn-lt"/>
                <a:ea typeface="+mn-ea"/>
                <a:cs typeface="+mn-cs"/>
              </a:rPr>
              <a:t> An introduction to sourcing quality images using Creative Commons and Public Domain image libraries</a:t>
            </a:r>
          </a:p>
          <a:p>
            <a:r>
              <a:rPr lang="en-CA" sz="1200" kern="1200" dirty="0" smtClean="0">
                <a:solidFill>
                  <a:schemeClr val="tx1"/>
                </a:solidFill>
                <a:effectLst/>
                <a:latin typeface="+mn-lt"/>
                <a:ea typeface="+mn-ea"/>
                <a:cs typeface="+mn-cs"/>
              </a:rPr>
              <a:t>If you need to leave early, there’s a link on the slide to the workshop resource pdf with a summary of the workshop and list of image libraries I use to source images for our courses: </a:t>
            </a:r>
            <a:r>
              <a:rPr lang="en-CA" sz="1200" u="sng" kern="1200" dirty="0" smtClean="0">
                <a:solidFill>
                  <a:schemeClr val="tx1"/>
                </a:solidFill>
                <a:effectLst/>
                <a:latin typeface="+mn-lt"/>
                <a:ea typeface="+mn-ea"/>
                <a:cs typeface="+mn-cs"/>
                <a:hlinkClick r:id="rId3"/>
              </a:rPr>
              <a:t>https://www.desouzainstitute.com/convergence-2022/</a:t>
            </a:r>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5</a:t>
            </a:fld>
            <a:endParaRPr lang="en-CA" dirty="0"/>
          </a:p>
        </p:txBody>
      </p:sp>
    </p:spTree>
    <p:extLst>
      <p:ext uri="{BB962C8B-B14F-4D97-AF65-F5344CB8AC3E}">
        <p14:creationId xmlns:p14="http://schemas.microsoft.com/office/powerpoint/2010/main" val="206607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6</a:t>
            </a:fld>
            <a:endParaRPr lang="en-CA" dirty="0"/>
          </a:p>
        </p:txBody>
      </p:sp>
    </p:spTree>
    <p:extLst>
      <p:ext uri="{BB962C8B-B14F-4D97-AF65-F5344CB8AC3E}">
        <p14:creationId xmlns:p14="http://schemas.microsoft.com/office/powerpoint/2010/main" val="10883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There are some common myths about how visuals promote learning that have been disproven by studies into multimedia learning.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Myth</a:t>
            </a:r>
            <a:r>
              <a:rPr lang="en-CA" sz="1200" kern="1200" dirty="0" smtClean="0">
                <a:solidFill>
                  <a:schemeClr val="tx1"/>
                </a:solidFill>
                <a:effectLst/>
                <a:latin typeface="+mn-lt"/>
                <a:ea typeface="+mn-ea"/>
                <a:cs typeface="+mn-cs"/>
              </a:rPr>
              <a:t>: Graphics are used to add visual interest to materials in order to increase learner motivation, and this motivation improves learning. (Clark &amp; Lyons, 2010).</a:t>
            </a:r>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Fact:</a:t>
            </a:r>
            <a:r>
              <a:rPr lang="en-CA" sz="1200" kern="1200" dirty="0" smtClean="0">
                <a:solidFill>
                  <a:schemeClr val="tx1"/>
                </a:solidFill>
                <a:effectLst/>
                <a:latin typeface="+mn-lt"/>
                <a:ea typeface="+mn-ea"/>
                <a:cs typeface="+mn-cs"/>
              </a:rPr>
              <a:t> Graphics can help direct attention and promote the learner’s organization and integration of new knowledge. (Clark &amp; Lyons, 2010).</a:t>
            </a:r>
          </a:p>
          <a:p>
            <a:r>
              <a:rPr lang="en-CA" sz="1200" b="1" kern="1200" dirty="0" smtClean="0">
                <a:solidFill>
                  <a:schemeClr val="tx1"/>
                </a:solidFill>
                <a:effectLst/>
                <a:latin typeface="+mn-lt"/>
                <a:ea typeface="+mn-ea"/>
                <a:cs typeface="+mn-cs"/>
              </a:rPr>
              <a:t>Myth</a:t>
            </a:r>
            <a:r>
              <a:rPr lang="en-CA" sz="1200" kern="1200" dirty="0" smtClean="0">
                <a:solidFill>
                  <a:schemeClr val="tx1"/>
                </a:solidFill>
                <a:effectLst/>
                <a:latin typeface="+mn-lt"/>
                <a:ea typeface="+mn-ea"/>
                <a:cs typeface="+mn-cs"/>
              </a:rPr>
              <a:t>: Adding any type of visual improves learning outcomes (Clark &amp; Lyons, 2010).</a:t>
            </a:r>
          </a:p>
          <a:p>
            <a:r>
              <a:rPr lang="en-CA" sz="1200" b="1" kern="1200" dirty="0" smtClean="0">
                <a:solidFill>
                  <a:schemeClr val="tx1"/>
                </a:solidFill>
                <a:effectLst/>
                <a:latin typeface="+mn-lt"/>
                <a:ea typeface="+mn-ea"/>
                <a:cs typeface="+mn-cs"/>
              </a:rPr>
              <a:t>Fact: </a:t>
            </a:r>
            <a:r>
              <a:rPr lang="en-CA" sz="1200" kern="1200" dirty="0" smtClean="0">
                <a:solidFill>
                  <a:schemeClr val="tx1"/>
                </a:solidFill>
                <a:effectLst/>
                <a:latin typeface="+mn-lt"/>
                <a:ea typeface="+mn-ea"/>
                <a:cs typeface="+mn-cs"/>
              </a:rPr>
              <a:t>Graphics are only effective to the extent that they support rather than disrupt the psychological events of learning (i.e., what they mean by the “psychological events of learning” is the three steps we listed above. The student’s </a:t>
            </a:r>
            <a:r>
              <a:rPr lang="en-CA" sz="1200" i="1" kern="1200" dirty="0" smtClean="0">
                <a:solidFill>
                  <a:schemeClr val="tx1"/>
                </a:solidFill>
                <a:effectLst/>
                <a:latin typeface="+mn-lt"/>
                <a:ea typeface="+mn-ea"/>
                <a:cs typeface="+mn-cs"/>
              </a:rPr>
              <a:t>attention </a:t>
            </a:r>
            <a:r>
              <a:rPr lang="en-CA" sz="1200" kern="1200" dirty="0" smtClean="0">
                <a:solidFill>
                  <a:schemeClr val="tx1"/>
                </a:solidFill>
                <a:effectLst/>
                <a:latin typeface="+mn-lt"/>
                <a:ea typeface="+mn-ea"/>
                <a:cs typeface="+mn-cs"/>
              </a:rPr>
              <a:t>is directed at the key info, they are able to </a:t>
            </a:r>
            <a:r>
              <a:rPr lang="en-CA" sz="1200" i="1" kern="1200" dirty="0" smtClean="0">
                <a:solidFill>
                  <a:schemeClr val="tx1"/>
                </a:solidFill>
                <a:effectLst/>
                <a:latin typeface="+mn-lt"/>
                <a:ea typeface="+mn-ea"/>
                <a:cs typeface="+mn-cs"/>
              </a:rPr>
              <a:t>organize </a:t>
            </a:r>
            <a:r>
              <a:rPr lang="en-CA" sz="1200" kern="1200" dirty="0" smtClean="0">
                <a:solidFill>
                  <a:schemeClr val="tx1"/>
                </a:solidFill>
                <a:effectLst/>
                <a:latin typeface="+mn-lt"/>
                <a:ea typeface="+mn-ea"/>
                <a:cs typeface="+mn-cs"/>
              </a:rPr>
              <a:t>the new info in working memory, and </a:t>
            </a:r>
            <a:r>
              <a:rPr lang="en-CA" sz="1200" i="1" kern="1200" dirty="0" smtClean="0">
                <a:solidFill>
                  <a:schemeClr val="tx1"/>
                </a:solidFill>
                <a:effectLst/>
                <a:latin typeface="+mn-lt"/>
                <a:ea typeface="+mn-ea"/>
                <a:cs typeface="+mn-cs"/>
              </a:rPr>
              <a:t>integrate</a:t>
            </a:r>
            <a:r>
              <a:rPr lang="en-CA" sz="1200" kern="1200" dirty="0" smtClean="0">
                <a:solidFill>
                  <a:schemeClr val="tx1"/>
                </a:solidFill>
                <a:effectLst/>
                <a:latin typeface="+mn-lt"/>
                <a:ea typeface="+mn-ea"/>
                <a:cs typeface="+mn-cs"/>
              </a:rPr>
              <a:t> it into existing knowledge in long-term memory) (Clark &amp; Lyons, 2010).</a:t>
            </a:r>
          </a:p>
          <a:p>
            <a:r>
              <a:rPr lang="en-CA" sz="1200" b="1" kern="1200" dirty="0" smtClean="0">
                <a:solidFill>
                  <a:schemeClr val="tx1"/>
                </a:solidFill>
                <a:effectLst/>
                <a:latin typeface="+mn-lt"/>
                <a:ea typeface="+mn-ea"/>
                <a:cs typeface="+mn-cs"/>
              </a:rPr>
              <a:t>Fact:</a:t>
            </a:r>
            <a:r>
              <a:rPr lang="en-CA" sz="1200" kern="1200" dirty="0" smtClean="0">
                <a:solidFill>
                  <a:schemeClr val="tx1"/>
                </a:solidFill>
                <a:effectLst/>
                <a:latin typeface="+mn-lt"/>
                <a:ea typeface="+mn-ea"/>
                <a:cs typeface="+mn-cs"/>
              </a:rPr>
              <a:t> Research shows that people like learning from materials with any visuals more than materials with text alone, (</a:t>
            </a:r>
            <a:r>
              <a:rPr lang="en-CA" sz="1200" i="1" kern="1200" dirty="0" smtClean="0">
                <a:solidFill>
                  <a:schemeClr val="tx1"/>
                </a:solidFill>
                <a:effectLst/>
                <a:latin typeface="+mn-lt"/>
                <a:ea typeface="+mn-ea"/>
                <a:cs typeface="+mn-cs"/>
              </a:rPr>
              <a:t>even if the visuals are irrelevant or disruptive</a:t>
            </a:r>
            <a:r>
              <a:rPr lang="en-CA" sz="1200" kern="1200" dirty="0" smtClean="0">
                <a:solidFill>
                  <a:schemeClr val="tx1"/>
                </a:solidFill>
                <a:effectLst/>
                <a:latin typeface="+mn-lt"/>
                <a:ea typeface="+mn-ea"/>
                <a:cs typeface="+mn-cs"/>
              </a:rPr>
              <a:t>) but its important to note that research has consistently shown no relationship between how much the students liked the instructional materials and their learning outcomes (how much they’ve learned) (Clark, 2020; Clark &amp; Lyons, 2010).</a:t>
            </a:r>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7</a:t>
            </a:fld>
            <a:endParaRPr lang="en-CA" dirty="0"/>
          </a:p>
        </p:txBody>
      </p:sp>
    </p:spTree>
    <p:extLst>
      <p:ext uri="{BB962C8B-B14F-4D97-AF65-F5344CB8AC3E}">
        <p14:creationId xmlns:p14="http://schemas.microsoft.com/office/powerpoint/2010/main" val="159919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Over the next slides, I’ll present a framework for thinking about the function of graphics in teaching and learning that you can use to analyze your own teaching materials, and help you think about what content can be communicated visually. </a:t>
            </a:r>
          </a:p>
          <a:p>
            <a:r>
              <a:rPr lang="en-CA" sz="1200" kern="1200" dirty="0" smtClean="0">
                <a:solidFill>
                  <a:schemeClr val="tx1"/>
                </a:solidFill>
                <a:effectLst/>
                <a:latin typeface="+mn-lt"/>
                <a:ea typeface="+mn-ea"/>
                <a:cs typeface="+mn-cs"/>
              </a:rPr>
              <a:t>We can classify all graphics in teaching materials into two categories: </a:t>
            </a:r>
          </a:p>
          <a:p>
            <a:r>
              <a:rPr lang="en-CA" sz="1200" b="1" kern="1200" dirty="0" smtClean="0">
                <a:solidFill>
                  <a:schemeClr val="tx1"/>
                </a:solidFill>
                <a:effectLst/>
                <a:latin typeface="+mn-lt"/>
                <a:ea typeface="+mn-ea"/>
                <a:cs typeface="+mn-cs"/>
              </a:rPr>
              <a:t>Decorative Graphics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Do not teach any content. Added for aesthetic or emotional appeal.</a:t>
            </a:r>
          </a:p>
          <a:p>
            <a:r>
              <a:rPr lang="en-CA" sz="1200" kern="1200" dirty="0" smtClean="0">
                <a:solidFill>
                  <a:schemeClr val="tx1"/>
                </a:solidFill>
                <a:effectLst/>
                <a:latin typeface="+mn-lt"/>
                <a:ea typeface="+mn-ea"/>
                <a:cs typeface="+mn-cs"/>
              </a:rPr>
              <a:t>e.g., cover art, editorial art</a:t>
            </a:r>
          </a:p>
          <a:p>
            <a:r>
              <a:rPr lang="en-CA" sz="1200" b="1" kern="1200" dirty="0" smtClean="0">
                <a:solidFill>
                  <a:schemeClr val="tx1"/>
                </a:solidFill>
                <a:effectLst/>
                <a:latin typeface="+mn-lt"/>
                <a:ea typeface="+mn-ea"/>
                <a:cs typeface="+mn-cs"/>
              </a:rPr>
              <a:t>Instructional Graphics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Teach content that supports a learning objective of the course.</a:t>
            </a:r>
          </a:p>
          <a:p>
            <a:r>
              <a:rPr lang="en-CA" sz="1200" kern="1200" dirty="0" smtClean="0">
                <a:solidFill>
                  <a:schemeClr val="tx1"/>
                </a:solidFill>
                <a:effectLst/>
                <a:latin typeface="+mn-lt"/>
                <a:ea typeface="+mn-ea"/>
                <a:cs typeface="+mn-cs"/>
              </a:rPr>
              <a:t>e.g., diagram, infographic, flow chart, photograph of an example</a:t>
            </a:r>
          </a:p>
          <a:p>
            <a:r>
              <a:rPr lang="en-CA" sz="1200" kern="1200" dirty="0" smtClean="0">
                <a:solidFill>
                  <a:schemeClr val="tx1"/>
                </a:solidFill>
                <a:effectLst/>
                <a:latin typeface="+mn-lt"/>
                <a:ea typeface="+mn-ea"/>
                <a:cs typeface="+mn-cs"/>
              </a:rPr>
              <a:t>(Clark &amp; Lyons, 2010; Clark &amp; Mayer, 2016)</a:t>
            </a:r>
          </a:p>
          <a:p>
            <a:r>
              <a:rPr lang="en-CA" sz="1200" kern="1200" dirty="0" smtClean="0">
                <a:solidFill>
                  <a:schemeClr val="tx1"/>
                </a:solidFill>
                <a:effectLst/>
                <a:latin typeface="+mn-lt"/>
                <a:ea typeface="+mn-ea"/>
                <a:cs typeface="+mn-cs"/>
              </a:rPr>
              <a:t>Decorative graphics have a role in education materials, but excessive use of decorative graphics risks interfering with the process of learning and best practices discourage their overuse. (Clark &amp; Lyons, 2010) </a:t>
            </a:r>
            <a:r>
              <a:rPr lang="en-CA" sz="1200" kern="1200" dirty="0" err="1" smtClean="0">
                <a:solidFill>
                  <a:schemeClr val="tx1"/>
                </a:solidFill>
                <a:effectLst/>
                <a:latin typeface="+mn-lt"/>
                <a:ea typeface="+mn-ea"/>
                <a:cs typeface="+mn-cs"/>
              </a:rPr>
              <a:t>pg</a:t>
            </a:r>
            <a:r>
              <a:rPr lang="en-CA" sz="1200" kern="1200" dirty="0" smtClean="0">
                <a:solidFill>
                  <a:schemeClr val="tx1"/>
                </a:solidFill>
                <a:effectLst/>
                <a:latin typeface="+mn-lt"/>
                <a:ea typeface="+mn-ea"/>
                <a:cs typeface="+mn-cs"/>
              </a:rPr>
              <a:t> 16</a:t>
            </a:r>
          </a:p>
          <a:p>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8</a:t>
            </a:fld>
            <a:endParaRPr lang="en-CA" dirty="0"/>
          </a:p>
        </p:txBody>
      </p:sp>
    </p:spTree>
    <p:extLst>
      <p:ext uri="{BB962C8B-B14F-4D97-AF65-F5344CB8AC3E}">
        <p14:creationId xmlns:p14="http://schemas.microsoft.com/office/powerpoint/2010/main" val="298850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Multimedia researchers have further classified Instructional Graphics based on their specific function, and what types of learning objectives that they support.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Representational Graphics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Show the appearance of a tangible object.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Relational Graphics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Show </a:t>
            </a:r>
            <a:r>
              <a:rPr lang="en-CA" sz="1200" i="1" kern="1200" dirty="0" smtClean="0">
                <a:solidFill>
                  <a:schemeClr val="tx1"/>
                </a:solidFill>
                <a:effectLst/>
                <a:latin typeface="+mn-lt"/>
                <a:ea typeface="+mn-ea"/>
                <a:cs typeface="+mn-cs"/>
              </a:rPr>
              <a:t>quantitative </a:t>
            </a:r>
            <a:r>
              <a:rPr lang="en-CA" sz="1200" kern="1200" dirty="0" smtClean="0">
                <a:solidFill>
                  <a:schemeClr val="tx1"/>
                </a:solidFill>
                <a:effectLst/>
                <a:latin typeface="+mn-lt"/>
                <a:ea typeface="+mn-ea"/>
                <a:cs typeface="+mn-cs"/>
              </a:rPr>
              <a:t>relationships between facts. </a:t>
            </a: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Organizational Graphics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Show </a:t>
            </a:r>
            <a:r>
              <a:rPr lang="en-CA" sz="1200" i="1" kern="1200" dirty="0" smtClean="0">
                <a:solidFill>
                  <a:schemeClr val="tx1"/>
                </a:solidFill>
                <a:effectLst/>
                <a:latin typeface="+mn-lt"/>
                <a:ea typeface="+mn-ea"/>
                <a:cs typeface="+mn-cs"/>
              </a:rPr>
              <a:t>qualitative </a:t>
            </a:r>
            <a:r>
              <a:rPr lang="en-CA" sz="1200" kern="1200" dirty="0" smtClean="0">
                <a:solidFill>
                  <a:schemeClr val="tx1"/>
                </a:solidFill>
                <a:effectLst/>
                <a:latin typeface="+mn-lt"/>
                <a:ea typeface="+mn-ea"/>
                <a:cs typeface="+mn-cs"/>
              </a:rPr>
              <a:t>relationships between facts or concepts. </a:t>
            </a: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Transformational Graphics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Show changes over time and space.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Interpretive Graphics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Visualizes intangible or invisible phenomena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Keeping these categories in mind will help you analyze your lesson content for</a:t>
            </a:r>
            <a:r>
              <a:rPr lang="en-CA" sz="1200" b="1" kern="1200" dirty="0" smtClean="0">
                <a:solidFill>
                  <a:schemeClr val="tx1"/>
                </a:solidFill>
                <a:effectLst/>
                <a:latin typeface="+mn-lt"/>
                <a:ea typeface="+mn-ea"/>
                <a:cs typeface="+mn-cs"/>
              </a:rPr>
              <a:t> WHAT CONTENT </a:t>
            </a:r>
            <a:r>
              <a:rPr lang="en-CA" sz="1200" kern="1200" dirty="0" smtClean="0">
                <a:solidFill>
                  <a:schemeClr val="tx1"/>
                </a:solidFill>
                <a:effectLst/>
                <a:latin typeface="+mn-lt"/>
                <a:ea typeface="+mn-ea"/>
                <a:cs typeface="+mn-cs"/>
              </a:rPr>
              <a:t>can be communicated visually.</a:t>
            </a:r>
            <a:endParaRPr lang="en-CA" dirty="0"/>
          </a:p>
        </p:txBody>
      </p:sp>
      <p:sp>
        <p:nvSpPr>
          <p:cNvPr id="4" name="Slide Number Placeholder 3"/>
          <p:cNvSpPr>
            <a:spLocks noGrp="1"/>
          </p:cNvSpPr>
          <p:nvPr>
            <p:ph type="sldNum" sz="quarter" idx="10"/>
          </p:nvPr>
        </p:nvSpPr>
        <p:spPr/>
        <p:txBody>
          <a:bodyPr/>
          <a:lstStyle/>
          <a:p>
            <a:fld id="{22A4C289-331B-4B33-BA70-ED91219AB102}" type="slidenum">
              <a:rPr lang="en-CA" smtClean="0"/>
              <a:t>9</a:t>
            </a:fld>
            <a:endParaRPr lang="en-CA" dirty="0"/>
          </a:p>
        </p:txBody>
      </p:sp>
    </p:spTree>
    <p:extLst>
      <p:ext uri="{BB962C8B-B14F-4D97-AF65-F5344CB8AC3E}">
        <p14:creationId xmlns:p14="http://schemas.microsoft.com/office/powerpoint/2010/main" val="209797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383008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239477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215333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237220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299534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217204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401027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94720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397137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98990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11882E-7839-420C-9744-2DE2E9E33A0B}" type="datetimeFigureOut">
              <a:rPr lang="en-CA" smtClean="0"/>
              <a:t>2022-03-09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81879B-7DCF-4A32-B2B2-76ABD99AE3DE}" type="slidenum">
              <a:rPr lang="en-CA" smtClean="0"/>
              <a:t>‹#›</a:t>
            </a:fld>
            <a:endParaRPr lang="en-CA" dirty="0"/>
          </a:p>
        </p:txBody>
      </p:sp>
    </p:spTree>
    <p:extLst>
      <p:ext uri="{BB962C8B-B14F-4D97-AF65-F5344CB8AC3E}">
        <p14:creationId xmlns:p14="http://schemas.microsoft.com/office/powerpoint/2010/main" val="280909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1882E-7839-420C-9744-2DE2E9E33A0B}" type="datetimeFigureOut">
              <a:rPr lang="en-CA" smtClean="0"/>
              <a:t>2022-03-09</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1879B-7DCF-4A32-B2B2-76ABD99AE3DE}" type="slidenum">
              <a:rPr lang="en-CA" smtClean="0"/>
              <a:t>‹#›</a:t>
            </a:fld>
            <a:endParaRPr lang="en-CA" dirty="0"/>
          </a:p>
        </p:txBody>
      </p:sp>
    </p:spTree>
    <p:extLst>
      <p:ext uri="{BB962C8B-B14F-4D97-AF65-F5344CB8AC3E}">
        <p14:creationId xmlns:p14="http://schemas.microsoft.com/office/powerpoint/2010/main" val="400481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links.desouzainstitute.com/convergence2022"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desouzainstitute.com/convergence-202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openi.nlm.nih.gov/" TargetMode="External"/><Relationship Id="rId7" Type="http://schemas.openxmlformats.org/officeDocument/2006/relationships/hyperlink" Target="https://openstax.org/subjects/sciopenen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commons.wikimedia.org" TargetMode="External"/><Relationship Id="rId5" Type="http://schemas.openxmlformats.org/officeDocument/2006/relationships/hyperlink" Target="https://visualsonline.cancer.gov/" TargetMode="External"/><Relationship Id="rId4" Type="http://schemas.openxmlformats.org/officeDocument/2006/relationships/hyperlink" Target="http://www.niddk.nih.gov/news/media-librar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ndex.php?title=Category:Medical_illustrations_by_Patrick_Lynch&amp;fileuntil=Skull+base+anatomy.jpg#/media/File:Skull_and_brain_sagittal.sv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s://wiki.creativecommons.org/wiki/Best_practices_for_attribution" TargetMode="External"/><Relationship Id="rId4" Type="http://schemas.openxmlformats.org/officeDocument/2006/relationships/hyperlink" Target="https://creativecommons.org/licenses/by/2.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desouzainstitute.com/convergence-202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desouzainstitute.com/convergence-20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10378" y="1816953"/>
            <a:ext cx="7813926" cy="14222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700"/>
              </a:lnSpc>
              <a:spcAft>
                <a:spcPts val="3000"/>
              </a:spcAft>
            </a:pPr>
            <a:r>
              <a:rPr lang="en-US" sz="4400" dirty="0" smtClean="0">
                <a:latin typeface="Open Sans Light" panose="020B0306030504020204" pitchFamily="34" charset="0"/>
                <a:ea typeface="Open Sans Light" panose="020B0306030504020204" pitchFamily="34" charset="0"/>
                <a:cs typeface="Open Sans Light" panose="020B0306030504020204" pitchFamily="34" charset="0"/>
              </a:rPr>
              <a:t>Designing </a:t>
            </a:r>
            <a:r>
              <a:rPr lang="en-US" sz="4400" dirty="0">
                <a:latin typeface="Open Sans Light" panose="020B0306030504020204" pitchFamily="34" charset="0"/>
                <a:ea typeface="Open Sans Light" panose="020B0306030504020204" pitchFamily="34" charset="0"/>
                <a:cs typeface="Open Sans Light" panose="020B0306030504020204" pitchFamily="34" charset="0"/>
              </a:rPr>
              <a:t>Meaningful Visuals for </a:t>
            </a:r>
            <a:r>
              <a:rPr lang="en-US" sz="4400" dirty="0" smtClean="0">
                <a:latin typeface="Open Sans Light" panose="020B0306030504020204" pitchFamily="34" charset="0"/>
                <a:ea typeface="Open Sans Light" panose="020B0306030504020204" pitchFamily="34" charset="0"/>
                <a:cs typeface="Open Sans Light" panose="020B0306030504020204" pitchFamily="34" charset="0"/>
              </a:rPr>
              <a:t>eLearning</a:t>
            </a:r>
            <a:endParaRPr lang="en-CA"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2310378" y="4854376"/>
            <a:ext cx="9649424" cy="868636"/>
          </a:xfrm>
          <a:prstGeom prst="rect">
            <a:avLst/>
          </a:prstGeom>
        </p:spPr>
        <p:txBody>
          <a:bodyPr wrap="square">
            <a:spAutoFit/>
          </a:bodyPr>
          <a:lstStyle/>
          <a:p>
            <a:pPr>
              <a:lnSpc>
                <a:spcPct val="150000"/>
              </a:lnSpc>
              <a:spcAft>
                <a:spcPts val="600"/>
              </a:spcAft>
            </a:pPr>
            <a:r>
              <a:rPr lang="en-CA" sz="1600" b="1" dirty="0">
                <a:latin typeface="Open Sans" panose="020B0606030504020204" pitchFamily="34" charset="0"/>
                <a:ea typeface="Open Sans" panose="020B0606030504020204" pitchFamily="34" charset="0"/>
                <a:cs typeface="Open Sans" panose="020B0606030504020204" pitchFamily="34" charset="0"/>
              </a:rPr>
              <a:t>Jerusha Ellis</a:t>
            </a:r>
            <a:r>
              <a:rPr lang="en-CA" sz="1600" dirty="0" smtClean="0">
                <a:ea typeface="Open Sans" panose="020B0606030504020204" pitchFamily="34" charset="0"/>
                <a:cs typeface="Open Sans" panose="020B0606030504020204" pitchFamily="34" charset="0"/>
              </a:rPr>
              <a:t>, MScBMC, CMI - </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Education </a:t>
            </a:r>
            <a:r>
              <a:rPr lang="en-CA" sz="1600" dirty="0" smtClean="0">
                <a:latin typeface="Open Sans Light" panose="020B0306030504020204" pitchFamily="34" charset="0"/>
                <a:ea typeface="Open Sans Light" panose="020B0306030504020204" pitchFamily="34" charset="0"/>
                <a:cs typeface="Open Sans Light" panose="020B0306030504020204" pitchFamily="34" charset="0"/>
              </a:rPr>
              <a:t>Specialist &amp; Medical Illustrator</a:t>
            </a: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de Souza </a:t>
            </a:r>
            <a:r>
              <a:rPr lang="en-US" sz="1600" i="1" dirty="0" smtClean="0">
                <a:latin typeface="Open Sans Light" panose="020B0306030504020204" pitchFamily="34" charset="0"/>
                <a:ea typeface="Open Sans Light" panose="020B0306030504020204" pitchFamily="34" charset="0"/>
                <a:cs typeface="Open Sans Light" panose="020B0306030504020204" pitchFamily="34" charset="0"/>
              </a:rPr>
              <a:t>Institute</a:t>
            </a:r>
            <a:endParaRPr lang="en-CA" sz="1600" i="1"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spcAft>
                <a:spcPts val="600"/>
              </a:spcAft>
            </a:pPr>
            <a:r>
              <a:rPr lang="en-CA" sz="1600" b="1" dirty="0" smtClean="0">
                <a:latin typeface="Open Sans" panose="020B0606030504020204" pitchFamily="34" charset="0"/>
                <a:ea typeface="Open Sans" panose="020B0606030504020204" pitchFamily="34" charset="0"/>
                <a:cs typeface="Open Sans" panose="020B0606030504020204" pitchFamily="34" charset="0"/>
              </a:rPr>
              <a:t>Jiahui Wong</a:t>
            </a:r>
            <a:r>
              <a:rPr lang="en-CA" sz="1600" dirty="0" smtClean="0">
                <a:latin typeface="Open Sans" panose="020B0606030504020204" pitchFamily="34" charset="0"/>
                <a:ea typeface="Open Sans" panose="020B0606030504020204" pitchFamily="34" charset="0"/>
                <a:cs typeface="Open Sans" panose="020B0606030504020204" pitchFamily="34" charset="0"/>
              </a:rPr>
              <a:t>,</a:t>
            </a:r>
            <a:r>
              <a:rPr lang="en-CA" sz="1600" dirty="0" smtClean="0">
                <a:latin typeface="Open Sans Light" panose="020B0306030504020204" pitchFamily="34" charset="0"/>
                <a:ea typeface="Open Sans Light" panose="020B0306030504020204" pitchFamily="34" charset="0"/>
                <a:cs typeface="Open Sans Light" panose="020B0306030504020204" pitchFamily="34" charset="0"/>
              </a:rPr>
              <a:t> MD, PhD - </a:t>
            </a: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Scientist and Manager, </a:t>
            </a:r>
            <a:r>
              <a:rPr lang="en-US" sz="1600" i="1" dirty="0" smtClean="0">
                <a:latin typeface="Open Sans Light" panose="020B0306030504020204" pitchFamily="34" charset="0"/>
                <a:ea typeface="Open Sans Light" panose="020B0306030504020204" pitchFamily="34" charset="0"/>
                <a:cs typeface="Open Sans Light" panose="020B0306030504020204" pitchFamily="34" charset="0"/>
              </a:rPr>
              <a:t>de Souza Institute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149" y="201410"/>
            <a:ext cx="2025216" cy="923499"/>
          </a:xfrm>
          <a:prstGeom prst="rect">
            <a:avLst/>
          </a:prstGeom>
        </p:spPr>
      </p:pic>
      <p:sp>
        <p:nvSpPr>
          <p:cNvPr id="7" name="Rectangle 6"/>
          <p:cNvSpPr/>
          <p:nvPr/>
        </p:nvSpPr>
        <p:spPr>
          <a:xfrm>
            <a:off x="2310378" y="3309754"/>
            <a:ext cx="8478177" cy="1015663"/>
          </a:xfrm>
          <a:prstGeom prst="rect">
            <a:avLst/>
          </a:prstGeom>
        </p:spPr>
        <p:txBody>
          <a:bodyPr wrap="square">
            <a:spAutoFit/>
          </a:bodyPr>
          <a:lstStyle/>
          <a:p>
            <a:pPr>
              <a:lnSpc>
                <a:spcPts val="3600"/>
              </a:lnSpc>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Learn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how to source and design meaningful images and graphics for eLearning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modules</a:t>
            </a:r>
            <a:endParaRPr lang="en-CA" sz="24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0" name="Straight Connector 9"/>
          <p:cNvCxnSpPr/>
          <p:nvPr/>
        </p:nvCxnSpPr>
        <p:spPr>
          <a:xfrm>
            <a:off x="2439113" y="1592569"/>
            <a:ext cx="2683994" cy="0"/>
          </a:xfrm>
          <a:prstGeom prst="line">
            <a:avLst/>
          </a:prstGeom>
          <a:ln w="57150">
            <a:solidFill>
              <a:srgbClr val="4981C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656784" cy="6858000"/>
          </a:xfrm>
          <a:prstGeom prst="rect">
            <a:avLst/>
          </a:prstGeom>
        </p:spPr>
      </p:pic>
    </p:spTree>
    <p:extLst>
      <p:ext uri="{BB962C8B-B14F-4D97-AF65-F5344CB8AC3E}">
        <p14:creationId xmlns:p14="http://schemas.microsoft.com/office/powerpoint/2010/main" val="353602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65628" cy="1440000"/>
          </a:xfrm>
          <a:prstGeom prst="rect">
            <a:avLst/>
          </a:prstGeom>
        </p:spPr>
      </p:pic>
      <p:sp>
        <p:nvSpPr>
          <p:cNvPr id="6" name="Title 1"/>
          <p:cNvSpPr txBox="1">
            <a:spLocks/>
          </p:cNvSpPr>
          <p:nvPr/>
        </p:nvSpPr>
        <p:spPr>
          <a:xfrm>
            <a:off x="1962949" y="269561"/>
            <a:ext cx="6614993" cy="139614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3000"/>
              </a:spcAft>
            </a:pPr>
            <a:r>
              <a:rPr lang="en-US" sz="3600" dirty="0" smtClean="0">
                <a:latin typeface="Open Sans ExtraBold" panose="020B0906030804020204" pitchFamily="34" charset="0"/>
                <a:ea typeface="Open Sans ExtraBold" panose="020B0906030804020204" pitchFamily="34" charset="0"/>
                <a:cs typeface="Open Sans ExtraBold" panose="020B0906030804020204" pitchFamily="34" charset="0"/>
              </a:rPr>
              <a:t>Representational </a:t>
            </a:r>
            <a:r>
              <a:rPr lang="en-US" sz="3600" dirty="0" smtClean="0">
                <a:latin typeface="+mn-lt"/>
                <a:ea typeface="Open Sans ExtraBold" panose="020B0906030804020204" pitchFamily="34" charset="0"/>
                <a:cs typeface="Open Sans ExtraBold" panose="020B0906030804020204" pitchFamily="34" charset="0"/>
              </a:rPr>
              <a:t>Graphics</a:t>
            </a:r>
            <a:endParaRPr lang="en-CA" sz="3600" dirty="0">
              <a:latin typeface="+mn-lt"/>
              <a:ea typeface="Open Sans ExtraBold" panose="020B0906030804020204" pitchFamily="34" charset="0"/>
              <a:cs typeface="Open Sans ExtraBold" panose="020B0906030804020204" pitchFamily="34" charset="0"/>
            </a:endParaRPr>
          </a:p>
        </p:txBody>
      </p:sp>
      <p:sp>
        <p:nvSpPr>
          <p:cNvPr id="9" name="Rectangle 8"/>
          <p:cNvSpPr/>
          <p:nvPr/>
        </p:nvSpPr>
        <p:spPr>
          <a:xfrm>
            <a:off x="1962949" y="917359"/>
            <a:ext cx="5072222" cy="400110"/>
          </a:xfrm>
          <a:prstGeom prst="rect">
            <a:avLst/>
          </a:prstGeom>
        </p:spPr>
        <p:txBody>
          <a:bodyPr wrap="none">
            <a:spAutoFit/>
          </a:bodyPr>
          <a:lstStyle/>
          <a:p>
            <a:pPr>
              <a:spcAft>
                <a:spcPts val="600"/>
              </a:spcAft>
            </a:pPr>
            <a:r>
              <a:rPr lang="en-US" sz="2000" i="1" dirty="0" smtClean="0">
                <a:ea typeface="Open Sans ExtraBold" panose="020B0906030804020204" pitchFamily="34" charset="0"/>
                <a:cs typeface="Open Sans ExtraBold" panose="020B0906030804020204" pitchFamily="34" charset="0"/>
              </a:rPr>
              <a:t>Teach the Appearance </a:t>
            </a:r>
            <a:r>
              <a:rPr lang="en-US" sz="2000" i="1" dirty="0">
                <a:ea typeface="Open Sans ExtraBold" panose="020B0906030804020204" pitchFamily="34" charset="0"/>
                <a:cs typeface="Open Sans ExtraBold" panose="020B0906030804020204" pitchFamily="34" charset="0"/>
              </a:rPr>
              <a:t>of </a:t>
            </a:r>
            <a:r>
              <a:rPr lang="en-US" sz="2000" i="1" dirty="0" smtClean="0">
                <a:ea typeface="Open Sans ExtraBold" panose="020B0906030804020204" pitchFamily="34" charset="0"/>
                <a:cs typeface="Open Sans ExtraBold" panose="020B0906030804020204" pitchFamily="34" charset="0"/>
              </a:rPr>
              <a:t>Something Tangible</a:t>
            </a:r>
            <a:endParaRPr lang="en-US" i="1" dirty="0">
              <a:ea typeface="Open Sans ExtraBold" panose="020B0906030804020204" pitchFamily="34" charset="0"/>
              <a:cs typeface="Open Sans ExtraBold" panose="020B0906030804020204" pitchFamily="34" charset="0"/>
            </a:endParaRPr>
          </a:p>
        </p:txBody>
      </p:sp>
      <p:grpSp>
        <p:nvGrpSpPr>
          <p:cNvPr id="36" name="Group 35"/>
          <p:cNvGrpSpPr/>
          <p:nvPr/>
        </p:nvGrpSpPr>
        <p:grpSpPr>
          <a:xfrm>
            <a:off x="3675372" y="4014850"/>
            <a:ext cx="3634140" cy="2678031"/>
            <a:chOff x="2701974" y="1517678"/>
            <a:chExt cx="3634140" cy="2678031"/>
          </a:xfrm>
        </p:grpSpPr>
        <p:grpSp>
          <p:nvGrpSpPr>
            <p:cNvPr id="27" name="Group 26"/>
            <p:cNvGrpSpPr/>
            <p:nvPr/>
          </p:nvGrpSpPr>
          <p:grpSpPr>
            <a:xfrm>
              <a:off x="2771647" y="1517678"/>
              <a:ext cx="3409123" cy="2328386"/>
              <a:chOff x="1556595" y="3151590"/>
              <a:chExt cx="2956137" cy="201196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595" y="3151590"/>
                <a:ext cx="2950597" cy="2011961"/>
              </a:xfrm>
              <a:prstGeom prst="rect">
                <a:avLst/>
              </a:prstGeom>
            </p:spPr>
          </p:pic>
          <p:sp>
            <p:nvSpPr>
              <p:cNvPr id="14" name="Rectangle 13"/>
              <p:cNvSpPr/>
              <p:nvPr/>
            </p:nvSpPr>
            <p:spPr>
              <a:xfrm>
                <a:off x="1562135" y="4732418"/>
                <a:ext cx="2950597" cy="292545"/>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Histology Slides</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
          <p:nvSpPr>
            <p:cNvPr id="29" name="Rectangle 28"/>
            <p:cNvSpPr/>
            <p:nvPr/>
          </p:nvSpPr>
          <p:spPr>
            <a:xfrm>
              <a:off x="2701974" y="3857155"/>
              <a:ext cx="3634140" cy="338554"/>
            </a:xfrm>
            <a:prstGeom prst="rect">
              <a:avLst/>
            </a:prstGeom>
          </p:spPr>
          <p:txBody>
            <a:bodyPr wrap="square">
              <a:spAutoFit/>
            </a:bodyPr>
            <a:lstStyle/>
            <a:p>
              <a:r>
                <a:rPr lang="en-US" sz="800" dirty="0" smtClean="0"/>
                <a:t>© Christine </a:t>
              </a:r>
              <a:r>
                <a:rPr lang="en-US" sz="800" dirty="0"/>
                <a:t>Lawrence, MD, </a:t>
              </a:r>
              <a:r>
                <a:rPr lang="en-US" sz="800" dirty="0" smtClean="0"/>
                <a:t>FACP,  Health </a:t>
              </a:r>
              <a:r>
                <a:rPr lang="en-US" sz="800" dirty="0"/>
                <a:t>Education Assets Library (HEAL) </a:t>
              </a:r>
            </a:p>
            <a:p>
              <a:r>
                <a:rPr lang="en-US" sz="800" dirty="0"/>
                <a:t>Used under CC BY-NC-ND 3.0</a:t>
              </a:r>
              <a:endParaRPr lang="en-US" sz="800" dirty="0">
                <a:effectLst/>
              </a:endParaRPr>
            </a:p>
          </p:txBody>
        </p:sp>
      </p:grpSp>
      <p:grpSp>
        <p:nvGrpSpPr>
          <p:cNvPr id="35" name="Group 34"/>
          <p:cNvGrpSpPr/>
          <p:nvPr/>
        </p:nvGrpSpPr>
        <p:grpSpPr>
          <a:xfrm>
            <a:off x="332077" y="1754148"/>
            <a:ext cx="2716805" cy="2599256"/>
            <a:chOff x="8712763" y="581801"/>
            <a:chExt cx="2716805" cy="2599256"/>
          </a:xfrm>
        </p:grpSpPr>
        <p:grpSp>
          <p:nvGrpSpPr>
            <p:cNvPr id="26" name="Group 25"/>
            <p:cNvGrpSpPr/>
            <p:nvPr/>
          </p:nvGrpSpPr>
          <p:grpSpPr>
            <a:xfrm>
              <a:off x="8762692" y="581801"/>
              <a:ext cx="2396333" cy="2227026"/>
              <a:chOff x="5662550" y="528949"/>
              <a:chExt cx="2396333" cy="2227026"/>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2550" y="528949"/>
                <a:ext cx="2396332" cy="2227026"/>
              </a:xfrm>
              <a:prstGeom prst="rect">
                <a:avLst/>
              </a:prstGeom>
            </p:spPr>
          </p:pic>
          <p:sp>
            <p:nvSpPr>
              <p:cNvPr id="20" name="Rectangle 19"/>
              <p:cNvSpPr/>
              <p:nvPr/>
            </p:nvSpPr>
            <p:spPr>
              <a:xfrm>
                <a:off x="5662551" y="2310539"/>
                <a:ext cx="2396332"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Medical Imaging</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
          <p:nvSpPr>
            <p:cNvPr id="30" name="Rectangle 29"/>
            <p:cNvSpPr/>
            <p:nvPr/>
          </p:nvSpPr>
          <p:spPr>
            <a:xfrm>
              <a:off x="8712763" y="2842503"/>
              <a:ext cx="2716805" cy="338554"/>
            </a:xfrm>
            <a:prstGeom prst="rect">
              <a:avLst/>
            </a:prstGeom>
          </p:spPr>
          <p:txBody>
            <a:bodyPr wrap="square">
              <a:spAutoFit/>
            </a:bodyPr>
            <a:lstStyle/>
            <a:p>
              <a:r>
                <a:rPr lang="en-US" sz="800" dirty="0"/>
                <a:t>©  Charles F. </a:t>
              </a:r>
              <a:r>
                <a:rPr lang="en-US" sz="800" dirty="0" smtClean="0"/>
                <a:t>Gould, via MedPix® (</a:t>
              </a:r>
              <a:r>
                <a:rPr lang="en-US" sz="800" dirty="0"/>
                <a:t>medpix.nlm.nih.gov)</a:t>
              </a:r>
            </a:p>
            <a:p>
              <a:r>
                <a:rPr lang="en-US" sz="800" dirty="0" smtClean="0"/>
                <a:t>Used </a:t>
              </a:r>
              <a:r>
                <a:rPr lang="en-US" sz="800" dirty="0"/>
                <a:t>with Permission.</a:t>
              </a:r>
              <a:endParaRPr lang="en-US" sz="800" dirty="0">
                <a:effectLst/>
              </a:endParaRPr>
            </a:p>
          </p:txBody>
        </p:sp>
      </p:grpSp>
      <p:grpSp>
        <p:nvGrpSpPr>
          <p:cNvPr id="40" name="Group 39"/>
          <p:cNvGrpSpPr/>
          <p:nvPr/>
        </p:nvGrpSpPr>
        <p:grpSpPr>
          <a:xfrm>
            <a:off x="8908869" y="554851"/>
            <a:ext cx="2936589" cy="2493722"/>
            <a:chOff x="258954" y="1972710"/>
            <a:chExt cx="2936589" cy="2493722"/>
          </a:xfrm>
        </p:grpSpPr>
        <p:grpSp>
          <p:nvGrpSpPr>
            <p:cNvPr id="28" name="Group 27"/>
            <p:cNvGrpSpPr/>
            <p:nvPr/>
          </p:nvGrpSpPr>
          <p:grpSpPr>
            <a:xfrm>
              <a:off x="320294" y="1972710"/>
              <a:ext cx="2875249" cy="2097111"/>
              <a:chOff x="320294" y="1972710"/>
              <a:chExt cx="2875249" cy="2097111"/>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09363" y="1583641"/>
                <a:ext cx="2097111" cy="2875249"/>
              </a:xfrm>
              <a:prstGeom prst="rect">
                <a:avLst/>
              </a:prstGeom>
            </p:spPr>
          </p:pic>
          <p:sp>
            <p:nvSpPr>
              <p:cNvPr id="19" name="Rectangle 18"/>
              <p:cNvSpPr/>
              <p:nvPr/>
            </p:nvSpPr>
            <p:spPr>
              <a:xfrm>
                <a:off x="326465" y="3649617"/>
                <a:ext cx="2867070"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Clinical Photos</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
          <p:nvSpPr>
            <p:cNvPr id="31" name="Rectangle 30"/>
            <p:cNvSpPr/>
            <p:nvPr/>
          </p:nvSpPr>
          <p:spPr>
            <a:xfrm>
              <a:off x="258954" y="4127878"/>
              <a:ext cx="2658437" cy="338554"/>
            </a:xfrm>
            <a:prstGeom prst="rect">
              <a:avLst/>
            </a:prstGeom>
          </p:spPr>
          <p:txBody>
            <a:bodyPr wrap="square">
              <a:spAutoFit/>
            </a:bodyPr>
            <a:lstStyle/>
            <a:p>
              <a:r>
                <a:rPr lang="en-US" sz="800" dirty="0"/>
                <a:t>© Sharma &amp; Baghmar (2013</a:t>
              </a:r>
              <a:r>
                <a:rPr lang="en-US" sz="800" dirty="0" smtClean="0"/>
                <a:t>)</a:t>
              </a:r>
              <a:endParaRPr lang="en-US" sz="800" dirty="0"/>
            </a:p>
            <a:p>
              <a:r>
                <a:rPr lang="en-US" sz="800" dirty="0"/>
                <a:t>Used under CC BY-NC-SA 3.0 </a:t>
              </a:r>
              <a:endParaRPr lang="en-US" sz="800" dirty="0">
                <a:effectLst/>
              </a:endParaRPr>
            </a:p>
          </p:txBody>
        </p:sp>
      </p:grpSp>
      <p:grpSp>
        <p:nvGrpSpPr>
          <p:cNvPr id="39" name="Group 38"/>
          <p:cNvGrpSpPr/>
          <p:nvPr/>
        </p:nvGrpSpPr>
        <p:grpSpPr>
          <a:xfrm>
            <a:off x="54290" y="4450081"/>
            <a:ext cx="3834513" cy="2229007"/>
            <a:chOff x="97835" y="4423954"/>
            <a:chExt cx="3834513" cy="2229007"/>
          </a:xfrm>
        </p:grpSpPr>
        <p:grpSp>
          <p:nvGrpSpPr>
            <p:cNvPr id="25" name="Group 24"/>
            <p:cNvGrpSpPr/>
            <p:nvPr/>
          </p:nvGrpSpPr>
          <p:grpSpPr>
            <a:xfrm>
              <a:off x="97835" y="4423954"/>
              <a:ext cx="3272381" cy="2195786"/>
              <a:chOff x="8492898" y="141405"/>
              <a:chExt cx="3272381" cy="2195786"/>
            </a:xfrm>
          </p:grpSpPr>
          <p:pic>
            <p:nvPicPr>
              <p:cNvPr id="8" name="Picture 7"/>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3238"/>
              <a:stretch/>
            </p:blipFill>
            <p:spPr>
              <a:xfrm>
                <a:off x="8492898" y="141405"/>
                <a:ext cx="3272381" cy="2195786"/>
              </a:xfrm>
              <a:prstGeom prst="rect">
                <a:avLst/>
              </a:prstGeom>
            </p:spPr>
          </p:pic>
          <p:sp>
            <p:nvSpPr>
              <p:cNvPr id="21" name="Rectangle 20"/>
              <p:cNvSpPr/>
              <p:nvPr/>
            </p:nvSpPr>
            <p:spPr>
              <a:xfrm>
                <a:off x="8774624" y="1526485"/>
                <a:ext cx="2791427"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Endoscopy</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
          <p:nvSpPr>
            <p:cNvPr id="32" name="Rectangle 31"/>
            <p:cNvSpPr/>
            <p:nvPr/>
          </p:nvSpPr>
          <p:spPr>
            <a:xfrm>
              <a:off x="298208" y="6314407"/>
              <a:ext cx="3634140" cy="338554"/>
            </a:xfrm>
            <a:prstGeom prst="rect">
              <a:avLst/>
            </a:prstGeom>
          </p:spPr>
          <p:txBody>
            <a:bodyPr wrap="square">
              <a:spAutoFit/>
            </a:bodyPr>
            <a:lstStyle/>
            <a:p>
              <a:r>
                <a:rPr lang="en-US" sz="800" dirty="0"/>
                <a:t>© Shussman &amp; Wexner (2014</a:t>
              </a:r>
              <a:r>
                <a:rPr lang="en-US" sz="800" dirty="0" smtClean="0"/>
                <a:t>).</a:t>
              </a:r>
            </a:p>
            <a:p>
              <a:r>
                <a:rPr lang="en-US" sz="800" dirty="0" smtClean="0"/>
                <a:t> </a:t>
              </a:r>
              <a:r>
                <a:rPr lang="en-US" sz="800" dirty="0"/>
                <a:t>Used under CC BY </a:t>
              </a:r>
              <a:r>
                <a:rPr lang="en-US" sz="800" dirty="0" smtClean="0"/>
                <a:t>3.0 / cropped</a:t>
              </a:r>
              <a:endParaRPr lang="en-US" sz="800" dirty="0">
                <a:effectLst/>
              </a:endParaRPr>
            </a:p>
          </p:txBody>
        </p:sp>
      </p:grpSp>
      <p:grpSp>
        <p:nvGrpSpPr>
          <p:cNvPr id="46" name="Group 45"/>
          <p:cNvGrpSpPr/>
          <p:nvPr/>
        </p:nvGrpSpPr>
        <p:grpSpPr>
          <a:xfrm>
            <a:off x="3772848" y="1959160"/>
            <a:ext cx="3439188" cy="1749904"/>
            <a:chOff x="3692040" y="1680062"/>
            <a:chExt cx="3439188" cy="1749904"/>
          </a:xfrm>
        </p:grpSpPr>
        <p:pic>
          <p:nvPicPr>
            <p:cNvPr id="45" name="Picture 44"/>
            <p:cNvPicPr>
              <a:picLocks noChangeAspect="1"/>
            </p:cNvPicPr>
            <p:nvPr/>
          </p:nvPicPr>
          <p:blipFill>
            <a:blip r:embed="rId8"/>
            <a:stretch>
              <a:fillRect/>
            </a:stretch>
          </p:blipFill>
          <p:spPr>
            <a:xfrm>
              <a:off x="3692041" y="1680062"/>
              <a:ext cx="3439187" cy="1749904"/>
            </a:xfrm>
            <a:prstGeom prst="rect">
              <a:avLst/>
            </a:prstGeom>
          </p:spPr>
        </p:pic>
        <p:sp>
          <p:nvSpPr>
            <p:cNvPr id="18" name="Rectangle 17"/>
            <p:cNvSpPr/>
            <p:nvPr/>
          </p:nvSpPr>
          <p:spPr>
            <a:xfrm>
              <a:off x="3692040" y="2923949"/>
              <a:ext cx="3410840"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Screen Capture</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grpSp>
        <p:nvGrpSpPr>
          <p:cNvPr id="47" name="Group 46"/>
          <p:cNvGrpSpPr/>
          <p:nvPr/>
        </p:nvGrpSpPr>
        <p:grpSpPr>
          <a:xfrm>
            <a:off x="7791508" y="3226079"/>
            <a:ext cx="4089307" cy="3423769"/>
            <a:chOff x="7765381" y="3208661"/>
            <a:chExt cx="4089307" cy="3423769"/>
          </a:xfrm>
        </p:grpSpPr>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2549" y="3208661"/>
              <a:ext cx="3982139" cy="3174650"/>
            </a:xfrm>
            <a:prstGeom prst="rect">
              <a:avLst/>
            </a:prstGeom>
          </p:spPr>
        </p:pic>
        <p:grpSp>
          <p:nvGrpSpPr>
            <p:cNvPr id="37" name="Group 36"/>
            <p:cNvGrpSpPr/>
            <p:nvPr/>
          </p:nvGrpSpPr>
          <p:grpSpPr>
            <a:xfrm>
              <a:off x="7765381" y="5688080"/>
              <a:ext cx="4078279" cy="944350"/>
              <a:chOff x="7371884" y="6055724"/>
              <a:chExt cx="4078279" cy="944350"/>
            </a:xfrm>
          </p:grpSpPr>
          <p:sp>
            <p:nvSpPr>
              <p:cNvPr id="22" name="Rectangle 21"/>
              <p:cNvSpPr/>
              <p:nvPr/>
            </p:nvSpPr>
            <p:spPr>
              <a:xfrm>
                <a:off x="7479053" y="6055724"/>
                <a:ext cx="3971110" cy="584775"/>
              </a:xfrm>
              <a:prstGeom prst="rect">
                <a:avLst/>
              </a:prstGeom>
              <a:solidFill>
                <a:srgbClr val="424242">
                  <a:alpha val="69804"/>
                </a:srgbClr>
              </a:solidFill>
            </p:spPr>
            <p:txBody>
              <a:bodyPr wrap="square">
                <a:spAutoFit/>
              </a:bodyPr>
              <a:lstStyle/>
              <a:p>
                <a:pPr algn="ctr">
                  <a:spcAft>
                    <a:spcPts val="600"/>
                  </a:spcAft>
                </a:pPr>
                <a:r>
                  <a:rPr lang="en-US" sz="1600" dirty="0">
                    <a:solidFill>
                      <a:schemeClr val="bg1"/>
                    </a:solidFill>
                    <a:ea typeface="Open Sans ExtraBold" panose="020B0906030804020204" pitchFamily="34" charset="0"/>
                    <a:cs typeface="Open Sans ExtraBold" panose="020B0906030804020204" pitchFamily="34" charset="0"/>
                  </a:rPr>
                  <a:t>Simplified Illustrations of Tangible Objects</a:t>
                </a:r>
              </a:p>
            </p:txBody>
          </p:sp>
          <p:sp>
            <p:nvSpPr>
              <p:cNvPr id="34" name="Rectangle 33"/>
              <p:cNvSpPr/>
              <p:nvPr/>
            </p:nvSpPr>
            <p:spPr>
              <a:xfrm>
                <a:off x="7371884" y="6784630"/>
                <a:ext cx="3634140" cy="215444"/>
              </a:xfrm>
              <a:prstGeom prst="rect">
                <a:avLst/>
              </a:prstGeom>
            </p:spPr>
            <p:txBody>
              <a:bodyPr wrap="square">
                <a:spAutoFit/>
              </a:bodyPr>
              <a:lstStyle/>
              <a:p>
                <a:r>
                  <a:rPr lang="en-US" sz="800" dirty="0"/>
                  <a:t>© </a:t>
                </a:r>
                <a:r>
                  <a:rPr lang="en-US" sz="800" dirty="0" smtClean="0"/>
                  <a:t>de Souza Institute</a:t>
                </a:r>
              </a:p>
            </p:txBody>
          </p:sp>
        </p:grpSp>
      </p:grpSp>
    </p:spTree>
    <p:extLst>
      <p:ext uri="{BB962C8B-B14F-4D97-AF65-F5344CB8AC3E}">
        <p14:creationId xmlns:p14="http://schemas.microsoft.com/office/powerpoint/2010/main" val="358519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65628" cy="1440000"/>
          </a:xfrm>
          <a:prstGeom prst="rect">
            <a:avLst/>
          </a:prstGeom>
        </p:spPr>
      </p:pic>
      <p:sp>
        <p:nvSpPr>
          <p:cNvPr id="7" name="Title 1"/>
          <p:cNvSpPr txBox="1">
            <a:spLocks/>
          </p:cNvSpPr>
          <p:nvPr/>
        </p:nvSpPr>
        <p:spPr>
          <a:xfrm>
            <a:off x="1962949" y="269561"/>
            <a:ext cx="6614993" cy="139614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3000"/>
              </a:spcAft>
            </a:pPr>
            <a:r>
              <a:rPr lang="en-US" sz="3600" dirty="0" smtClean="0">
                <a:latin typeface="Open Sans ExtraBold" panose="020B0906030804020204" pitchFamily="34" charset="0"/>
                <a:ea typeface="Open Sans ExtraBold" panose="020B0906030804020204" pitchFamily="34" charset="0"/>
                <a:cs typeface="Open Sans ExtraBold" panose="020B0906030804020204" pitchFamily="34" charset="0"/>
              </a:rPr>
              <a:t>Organizational </a:t>
            </a:r>
            <a:r>
              <a:rPr lang="en-US" sz="3600" dirty="0" smtClean="0">
                <a:latin typeface="+mn-lt"/>
                <a:ea typeface="Open Sans ExtraBold" panose="020B0906030804020204" pitchFamily="34" charset="0"/>
                <a:cs typeface="Open Sans ExtraBold" panose="020B0906030804020204" pitchFamily="34" charset="0"/>
              </a:rPr>
              <a:t>Graphics</a:t>
            </a:r>
            <a:endParaRPr lang="en-CA" sz="3600" dirty="0">
              <a:latin typeface="+mn-lt"/>
              <a:ea typeface="Open Sans ExtraBold" panose="020B0906030804020204" pitchFamily="34" charset="0"/>
              <a:cs typeface="Open Sans ExtraBold" panose="020B0906030804020204" pitchFamily="34" charset="0"/>
            </a:endParaRPr>
          </a:p>
        </p:txBody>
      </p:sp>
      <p:sp>
        <p:nvSpPr>
          <p:cNvPr id="8" name="Rectangle 7"/>
          <p:cNvSpPr/>
          <p:nvPr/>
        </p:nvSpPr>
        <p:spPr>
          <a:xfrm>
            <a:off x="1962948" y="918000"/>
            <a:ext cx="8231741" cy="400110"/>
          </a:xfrm>
          <a:prstGeom prst="rect">
            <a:avLst/>
          </a:prstGeom>
        </p:spPr>
        <p:txBody>
          <a:bodyPr wrap="none">
            <a:spAutoFit/>
          </a:bodyPr>
          <a:lstStyle/>
          <a:p>
            <a:pPr>
              <a:spcAft>
                <a:spcPts val="600"/>
              </a:spcAft>
            </a:pPr>
            <a:r>
              <a:rPr lang="en-US" sz="2000" i="1" dirty="0" smtClean="0">
                <a:ea typeface="Open Sans ExtraBold" panose="020B0906030804020204" pitchFamily="34" charset="0"/>
                <a:cs typeface="Open Sans ExtraBold" panose="020B0906030804020204" pitchFamily="34" charset="0"/>
              </a:rPr>
              <a:t>Teach qualitative relationships: e.g., comparisons, hierarchy, lesson map</a:t>
            </a:r>
            <a:endParaRPr lang="en-US" i="1" dirty="0">
              <a:ea typeface="Open Sans ExtraBold" panose="020B0906030804020204" pitchFamily="34" charset="0"/>
              <a:cs typeface="Open Sans ExtraBold" panose="020B0906030804020204" pitchFamily="34" charset="0"/>
            </a:endParaRPr>
          </a:p>
        </p:txBody>
      </p:sp>
      <p:grpSp>
        <p:nvGrpSpPr>
          <p:cNvPr id="17" name="Group 16"/>
          <p:cNvGrpSpPr/>
          <p:nvPr/>
        </p:nvGrpSpPr>
        <p:grpSpPr>
          <a:xfrm>
            <a:off x="4014470" y="1977420"/>
            <a:ext cx="3837906" cy="3649920"/>
            <a:chOff x="4092847" y="1381737"/>
            <a:chExt cx="3837906" cy="3649920"/>
          </a:xfrm>
        </p:grpSpPr>
        <p:sp>
          <p:nvSpPr>
            <p:cNvPr id="10" name="Rectangle 9"/>
            <p:cNvSpPr/>
            <p:nvPr/>
          </p:nvSpPr>
          <p:spPr>
            <a:xfrm>
              <a:off x="4092847" y="4816213"/>
              <a:ext cx="3634140" cy="215444"/>
            </a:xfrm>
            <a:prstGeom prst="rect">
              <a:avLst/>
            </a:prstGeom>
          </p:spPr>
          <p:txBody>
            <a:bodyPr wrap="square">
              <a:spAutoFit/>
            </a:bodyPr>
            <a:lstStyle/>
            <a:p>
              <a:r>
                <a:rPr lang="en-US" sz="800" dirty="0"/>
                <a:t>© </a:t>
              </a:r>
              <a:r>
                <a:rPr lang="en-US" sz="800" dirty="0" smtClean="0"/>
                <a:t>de Souza Institute</a:t>
              </a:r>
            </a:p>
          </p:txBody>
        </p:sp>
        <p:grpSp>
          <p:nvGrpSpPr>
            <p:cNvPr id="16" name="Group 15"/>
            <p:cNvGrpSpPr/>
            <p:nvPr/>
          </p:nvGrpSpPr>
          <p:grpSpPr>
            <a:xfrm>
              <a:off x="4189337" y="1381737"/>
              <a:ext cx="3741416" cy="3372947"/>
              <a:chOff x="4189337" y="1381737"/>
              <a:chExt cx="3741416" cy="3372947"/>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337" y="1381737"/>
                <a:ext cx="3729882" cy="3034393"/>
              </a:xfrm>
              <a:prstGeom prst="rect">
                <a:avLst/>
              </a:prstGeom>
            </p:spPr>
          </p:pic>
          <p:sp>
            <p:nvSpPr>
              <p:cNvPr id="11" name="Rectangle 10"/>
              <p:cNvSpPr/>
              <p:nvPr/>
            </p:nvSpPr>
            <p:spPr>
              <a:xfrm>
                <a:off x="4200871" y="4416130"/>
                <a:ext cx="3729882"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Tree Diagram: Hierarchy</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grpSp>
      <p:grpSp>
        <p:nvGrpSpPr>
          <p:cNvPr id="15" name="Group 14"/>
          <p:cNvGrpSpPr/>
          <p:nvPr/>
        </p:nvGrpSpPr>
        <p:grpSpPr>
          <a:xfrm>
            <a:off x="324776" y="1977420"/>
            <a:ext cx="3584613" cy="2891243"/>
            <a:chOff x="324776" y="1951293"/>
            <a:chExt cx="3584613" cy="2891243"/>
          </a:xfrm>
        </p:grpSpPr>
        <p:pic>
          <p:nvPicPr>
            <p:cNvPr id="14" name="Picture 13"/>
            <p:cNvPicPr>
              <a:picLocks noChangeAspect="1"/>
            </p:cNvPicPr>
            <p:nvPr/>
          </p:nvPicPr>
          <p:blipFill>
            <a:blip r:embed="rId5"/>
            <a:stretch>
              <a:fillRect/>
            </a:stretch>
          </p:blipFill>
          <p:spPr>
            <a:xfrm>
              <a:off x="324776" y="1951293"/>
              <a:ext cx="3584613" cy="2543212"/>
            </a:xfrm>
            <a:prstGeom prst="rect">
              <a:avLst/>
            </a:prstGeom>
          </p:spPr>
        </p:pic>
        <p:sp>
          <p:nvSpPr>
            <p:cNvPr id="12" name="Rectangle 11"/>
            <p:cNvSpPr/>
            <p:nvPr/>
          </p:nvSpPr>
          <p:spPr>
            <a:xfrm>
              <a:off x="324776" y="4503982"/>
              <a:ext cx="3584613"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Matrix Table: Comparisons</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
        <p:nvSpPr>
          <p:cNvPr id="19" name="Rectangle 18"/>
          <p:cNvSpPr/>
          <p:nvPr/>
        </p:nvSpPr>
        <p:spPr>
          <a:xfrm>
            <a:off x="9474110" y="6440825"/>
            <a:ext cx="2497800" cy="276999"/>
          </a:xfrm>
          <a:prstGeom prst="rect">
            <a:avLst/>
          </a:prstGeom>
        </p:spPr>
        <p:txBody>
          <a:bodyPr wrap="none">
            <a:spAutoFit/>
          </a:bodyPr>
          <a:lstStyle/>
          <a:p>
            <a:pPr algn="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(Clark, 2020; Clark </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&amp; Lyons, </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2010)</a:t>
            </a:r>
            <a:endParaRPr lang="en-CA" sz="1200" dirty="0"/>
          </a:p>
        </p:txBody>
      </p:sp>
      <p:grpSp>
        <p:nvGrpSpPr>
          <p:cNvPr id="21" name="Group 20"/>
          <p:cNvGrpSpPr/>
          <p:nvPr/>
        </p:nvGrpSpPr>
        <p:grpSpPr>
          <a:xfrm>
            <a:off x="8042412" y="1977419"/>
            <a:ext cx="3929498" cy="2973220"/>
            <a:chOff x="8042412" y="3134852"/>
            <a:chExt cx="3929498" cy="2973220"/>
          </a:xfrm>
        </p:grpSpPr>
        <p:pic>
          <p:nvPicPr>
            <p:cNvPr id="20" name="Picture 19"/>
            <p:cNvPicPr>
              <a:picLocks noChangeAspect="1"/>
            </p:cNvPicPr>
            <p:nvPr/>
          </p:nvPicPr>
          <p:blipFill>
            <a:blip r:embed="rId6"/>
            <a:stretch>
              <a:fillRect/>
            </a:stretch>
          </p:blipFill>
          <p:spPr>
            <a:xfrm>
              <a:off x="8042413" y="3134852"/>
              <a:ext cx="3929497" cy="2641649"/>
            </a:xfrm>
            <a:prstGeom prst="rect">
              <a:avLst/>
            </a:prstGeom>
          </p:spPr>
        </p:pic>
        <p:sp>
          <p:nvSpPr>
            <p:cNvPr id="13" name="Rectangle 12"/>
            <p:cNvSpPr/>
            <p:nvPr/>
          </p:nvSpPr>
          <p:spPr>
            <a:xfrm>
              <a:off x="8042412" y="5769518"/>
              <a:ext cx="3929497"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Topic Map</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1180516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65628" cy="1440000"/>
          </a:xfrm>
          <a:prstGeom prst="rect">
            <a:avLst/>
          </a:prstGeom>
        </p:spPr>
      </p:pic>
      <p:pic>
        <p:nvPicPr>
          <p:cNvPr id="3" name="Picture 2"/>
          <p:cNvPicPr>
            <a:picLocks noChangeAspect="1"/>
          </p:cNvPicPr>
          <p:nvPr/>
        </p:nvPicPr>
        <p:blipFill>
          <a:blip r:embed="rId4"/>
          <a:stretch>
            <a:fillRect/>
          </a:stretch>
        </p:blipFill>
        <p:spPr>
          <a:xfrm>
            <a:off x="374659" y="1824656"/>
            <a:ext cx="4543890" cy="4355985"/>
          </a:xfrm>
          <a:prstGeom prst="rect">
            <a:avLst/>
          </a:prstGeom>
        </p:spPr>
      </p:pic>
      <p:sp>
        <p:nvSpPr>
          <p:cNvPr id="10" name="Rectangle 9"/>
          <p:cNvSpPr/>
          <p:nvPr/>
        </p:nvSpPr>
        <p:spPr>
          <a:xfrm>
            <a:off x="374659" y="6180641"/>
            <a:ext cx="4543890"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Line Graph</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nvGrpSpPr>
          <p:cNvPr id="17" name="Group 16"/>
          <p:cNvGrpSpPr/>
          <p:nvPr/>
        </p:nvGrpSpPr>
        <p:grpSpPr>
          <a:xfrm>
            <a:off x="7158015" y="318809"/>
            <a:ext cx="4685252" cy="3054744"/>
            <a:chOff x="5347024" y="3464452"/>
            <a:chExt cx="4685252" cy="3054744"/>
          </a:xfrm>
        </p:grpSpPr>
        <p:pic>
          <p:nvPicPr>
            <p:cNvPr id="2" name="Picture 1"/>
            <p:cNvPicPr>
              <a:picLocks noChangeAspect="1"/>
            </p:cNvPicPr>
            <p:nvPr/>
          </p:nvPicPr>
          <p:blipFill>
            <a:blip r:embed="rId5"/>
            <a:stretch>
              <a:fillRect/>
            </a:stretch>
          </p:blipFill>
          <p:spPr>
            <a:xfrm>
              <a:off x="5347024" y="3464452"/>
              <a:ext cx="4685251" cy="2716189"/>
            </a:xfrm>
            <a:prstGeom prst="rect">
              <a:avLst/>
            </a:prstGeom>
          </p:spPr>
        </p:pic>
        <p:sp>
          <p:nvSpPr>
            <p:cNvPr id="11" name="Rectangle 10"/>
            <p:cNvSpPr/>
            <p:nvPr/>
          </p:nvSpPr>
          <p:spPr>
            <a:xfrm>
              <a:off x="5347024" y="6180642"/>
              <a:ext cx="4685252"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Pie Chart</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
        <p:nvSpPr>
          <p:cNvPr id="12" name="Title 1"/>
          <p:cNvSpPr txBox="1">
            <a:spLocks/>
          </p:cNvSpPr>
          <p:nvPr/>
        </p:nvSpPr>
        <p:spPr>
          <a:xfrm>
            <a:off x="1962949" y="269561"/>
            <a:ext cx="6614993" cy="139614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3000"/>
              </a:spcAft>
            </a:pPr>
            <a:r>
              <a:rPr lang="en-US" sz="3600" dirty="0" smtClean="0">
                <a:latin typeface="Open Sans ExtraBold" panose="020B0906030804020204" pitchFamily="34" charset="0"/>
                <a:ea typeface="Open Sans ExtraBold" panose="020B0906030804020204" pitchFamily="34" charset="0"/>
                <a:cs typeface="Open Sans ExtraBold" panose="020B0906030804020204" pitchFamily="34" charset="0"/>
              </a:rPr>
              <a:t>Relational </a:t>
            </a:r>
            <a:r>
              <a:rPr lang="en-US" sz="3600" dirty="0" smtClean="0">
                <a:latin typeface="+mn-lt"/>
                <a:ea typeface="Open Sans ExtraBold" panose="020B0906030804020204" pitchFamily="34" charset="0"/>
                <a:cs typeface="Open Sans ExtraBold" panose="020B0906030804020204" pitchFamily="34" charset="0"/>
              </a:rPr>
              <a:t>Graphics</a:t>
            </a:r>
            <a:endParaRPr lang="en-CA" sz="3600" dirty="0">
              <a:latin typeface="+mn-lt"/>
              <a:ea typeface="Open Sans ExtraBold" panose="020B0906030804020204" pitchFamily="34" charset="0"/>
              <a:cs typeface="Open Sans ExtraBold" panose="020B0906030804020204" pitchFamily="34" charset="0"/>
            </a:endParaRPr>
          </a:p>
        </p:txBody>
      </p:sp>
      <p:sp>
        <p:nvSpPr>
          <p:cNvPr id="13" name="Rectangle 12"/>
          <p:cNvSpPr/>
          <p:nvPr/>
        </p:nvSpPr>
        <p:spPr>
          <a:xfrm>
            <a:off x="1962948" y="918000"/>
            <a:ext cx="3637534" cy="400110"/>
          </a:xfrm>
          <a:prstGeom prst="rect">
            <a:avLst/>
          </a:prstGeom>
        </p:spPr>
        <p:txBody>
          <a:bodyPr wrap="none">
            <a:spAutoFit/>
          </a:bodyPr>
          <a:lstStyle/>
          <a:p>
            <a:pPr>
              <a:spcAft>
                <a:spcPts val="600"/>
              </a:spcAft>
            </a:pPr>
            <a:r>
              <a:rPr lang="en-US" sz="2000" i="1" dirty="0" smtClean="0">
                <a:ea typeface="Open Sans ExtraBold" panose="020B0906030804020204" pitchFamily="34" charset="0"/>
                <a:cs typeface="Open Sans ExtraBold" panose="020B0906030804020204" pitchFamily="34" charset="0"/>
              </a:rPr>
              <a:t>Teach quantitative relationships</a:t>
            </a:r>
            <a:endParaRPr lang="en-US" i="1" dirty="0">
              <a:ea typeface="Open Sans ExtraBold" panose="020B0906030804020204" pitchFamily="34" charset="0"/>
              <a:cs typeface="Open Sans ExtraBold" panose="020B0906030804020204" pitchFamily="34" charset="0"/>
            </a:endParaRPr>
          </a:p>
        </p:txBody>
      </p:sp>
      <p:grpSp>
        <p:nvGrpSpPr>
          <p:cNvPr id="18" name="Group 17"/>
          <p:cNvGrpSpPr/>
          <p:nvPr/>
        </p:nvGrpSpPr>
        <p:grpSpPr>
          <a:xfrm>
            <a:off x="5756366" y="3798309"/>
            <a:ext cx="6086900" cy="2718719"/>
            <a:chOff x="6272586" y="531019"/>
            <a:chExt cx="6086900" cy="2718719"/>
          </a:xfrm>
        </p:grpSpPr>
        <p:pic>
          <p:nvPicPr>
            <p:cNvPr id="16" name="Picture 15"/>
            <p:cNvPicPr>
              <a:picLocks noChangeAspect="1"/>
            </p:cNvPicPr>
            <p:nvPr/>
          </p:nvPicPr>
          <p:blipFill>
            <a:blip r:embed="rId6"/>
            <a:stretch>
              <a:fillRect/>
            </a:stretch>
          </p:blipFill>
          <p:spPr>
            <a:xfrm>
              <a:off x="6337917" y="531019"/>
              <a:ext cx="5967312" cy="2319202"/>
            </a:xfrm>
            <a:prstGeom prst="rect">
              <a:avLst/>
            </a:prstGeom>
            <a:ln w="57150">
              <a:solidFill>
                <a:schemeClr val="bg1"/>
              </a:solidFill>
            </a:ln>
          </p:spPr>
        </p:pic>
        <p:sp>
          <p:nvSpPr>
            <p:cNvPr id="14" name="Rectangle 13"/>
            <p:cNvSpPr/>
            <p:nvPr/>
          </p:nvSpPr>
          <p:spPr>
            <a:xfrm>
              <a:off x="6272586" y="2911184"/>
              <a:ext cx="6086900"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Infographic</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8256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334376" y="6253970"/>
            <a:ext cx="5510164"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Surgical Process</a:t>
            </a:r>
            <a:endParaRPr lang="en-US" sz="1600" dirty="0">
              <a:solidFill>
                <a:schemeClr val="bg1"/>
              </a:solidFill>
              <a:ea typeface="Open Sans ExtraBold" panose="020B0906030804020204" pitchFamily="34" charset="0"/>
              <a:cs typeface="Open Sans ExtraBold" panose="020B0906030804020204" pitchFamily="34" charset="0"/>
            </a:endParaRPr>
          </a:p>
        </p:txBody>
      </p:sp>
      <p:sp>
        <p:nvSpPr>
          <p:cNvPr id="12" name="Title 1"/>
          <p:cNvSpPr txBox="1">
            <a:spLocks/>
          </p:cNvSpPr>
          <p:nvPr/>
        </p:nvSpPr>
        <p:spPr>
          <a:xfrm>
            <a:off x="1962949" y="269561"/>
            <a:ext cx="6614993" cy="139614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3000"/>
              </a:spcAft>
            </a:pPr>
            <a:r>
              <a:rPr lang="en-US" sz="3600" dirty="0" smtClean="0">
                <a:latin typeface="Open Sans ExtraBold" panose="020B0906030804020204" pitchFamily="34" charset="0"/>
                <a:ea typeface="Open Sans ExtraBold" panose="020B0906030804020204" pitchFamily="34" charset="0"/>
                <a:cs typeface="Open Sans ExtraBold" panose="020B0906030804020204" pitchFamily="34" charset="0"/>
              </a:rPr>
              <a:t>Transformational </a:t>
            </a:r>
            <a:r>
              <a:rPr lang="en-US" sz="3600" dirty="0" smtClean="0">
                <a:latin typeface="+mn-lt"/>
                <a:ea typeface="Open Sans ExtraBold" panose="020B0906030804020204" pitchFamily="34" charset="0"/>
                <a:cs typeface="Open Sans ExtraBold" panose="020B0906030804020204" pitchFamily="34" charset="0"/>
              </a:rPr>
              <a:t>Graphics</a:t>
            </a:r>
            <a:endParaRPr lang="en-CA" sz="3600" dirty="0">
              <a:latin typeface="+mn-lt"/>
              <a:ea typeface="Open Sans ExtraBold" panose="020B0906030804020204" pitchFamily="34" charset="0"/>
              <a:cs typeface="Open Sans ExtraBold" panose="020B0906030804020204" pitchFamily="34" charset="0"/>
            </a:endParaRPr>
          </a:p>
        </p:txBody>
      </p:sp>
      <p:sp>
        <p:nvSpPr>
          <p:cNvPr id="13" name="Rectangle 12"/>
          <p:cNvSpPr/>
          <p:nvPr/>
        </p:nvSpPr>
        <p:spPr>
          <a:xfrm>
            <a:off x="1962948" y="918000"/>
            <a:ext cx="7911140" cy="400110"/>
          </a:xfrm>
          <a:prstGeom prst="rect">
            <a:avLst/>
          </a:prstGeom>
        </p:spPr>
        <p:txBody>
          <a:bodyPr wrap="none">
            <a:spAutoFit/>
          </a:bodyPr>
          <a:lstStyle/>
          <a:p>
            <a:pPr>
              <a:spcAft>
                <a:spcPts val="600"/>
              </a:spcAft>
            </a:pPr>
            <a:r>
              <a:rPr lang="en-US" sz="2000" i="1" dirty="0" smtClean="0">
                <a:ea typeface="Open Sans ExtraBold" panose="020B0906030804020204" pitchFamily="34" charset="0"/>
                <a:cs typeface="Open Sans ExtraBold" panose="020B0906030804020204" pitchFamily="34" charset="0"/>
              </a:rPr>
              <a:t>Teach changes over time or space, e.g., “How it works” , “How to do it”</a:t>
            </a:r>
            <a:endParaRPr lang="en-US" i="1" dirty="0">
              <a:ea typeface="Open Sans ExtraBold" panose="020B0906030804020204" pitchFamily="34" charset="0"/>
              <a:cs typeface="Open Sans ExtraBold" panose="020B0906030804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65628" cy="1440000"/>
          </a:xfrm>
          <a:prstGeom prst="rect">
            <a:avLst/>
          </a:prstGeom>
        </p:spPr>
      </p:pic>
      <p:grpSp>
        <p:nvGrpSpPr>
          <p:cNvPr id="21" name="Group 20"/>
          <p:cNvGrpSpPr/>
          <p:nvPr/>
        </p:nvGrpSpPr>
        <p:grpSpPr>
          <a:xfrm>
            <a:off x="6652258" y="2412470"/>
            <a:ext cx="4603760" cy="2960392"/>
            <a:chOff x="6705598" y="2809590"/>
            <a:chExt cx="4603760" cy="296039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599" y="2809590"/>
              <a:ext cx="4603759" cy="2960392"/>
            </a:xfrm>
            <a:prstGeom prst="rect">
              <a:avLst/>
            </a:prstGeom>
          </p:spPr>
        </p:pic>
        <p:sp>
          <p:nvSpPr>
            <p:cNvPr id="20" name="Rectangle 19"/>
            <p:cNvSpPr/>
            <p:nvPr/>
          </p:nvSpPr>
          <p:spPr>
            <a:xfrm>
              <a:off x="6705598" y="5431428"/>
              <a:ext cx="4603759"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Pathological Process</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grpSp>
        <p:nvGrpSpPr>
          <p:cNvPr id="8" name="Group 7"/>
          <p:cNvGrpSpPr/>
          <p:nvPr/>
        </p:nvGrpSpPr>
        <p:grpSpPr>
          <a:xfrm>
            <a:off x="412759" y="1745136"/>
            <a:ext cx="5347961" cy="1818306"/>
            <a:chOff x="3714750" y="1809750"/>
            <a:chExt cx="9525000" cy="32385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50" y="1809750"/>
              <a:ext cx="4762500" cy="3238500"/>
            </a:xfrm>
            <a:prstGeom prst="rect">
              <a:avLst/>
            </a:prstGeom>
            <a:ln w="76200">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7250" y="1809750"/>
              <a:ext cx="4762500" cy="3238500"/>
            </a:xfrm>
            <a:prstGeom prst="rect">
              <a:avLst/>
            </a:prstGeom>
            <a:ln w="76200">
              <a:solidFill>
                <a:schemeClr val="bg1"/>
              </a:solidFill>
            </a:ln>
          </p:spPr>
        </p:pic>
      </p:grpSp>
      <p:sp>
        <p:nvSpPr>
          <p:cNvPr id="19" name="Rectangle 18"/>
          <p:cNvSpPr/>
          <p:nvPr/>
        </p:nvSpPr>
        <p:spPr>
          <a:xfrm>
            <a:off x="334376" y="3642868"/>
            <a:ext cx="5510164"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Clinical Process</a:t>
            </a:r>
            <a:endParaRPr lang="en-US" sz="1600" dirty="0">
              <a:solidFill>
                <a:schemeClr val="bg1"/>
              </a:solidFill>
              <a:ea typeface="Open Sans ExtraBold" panose="020B0906030804020204" pitchFamily="34" charset="0"/>
              <a:cs typeface="Open Sans ExtraBold" panose="020B0906030804020204" pitchFamily="34"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376" y="4130788"/>
            <a:ext cx="5510164" cy="2123182"/>
          </a:xfrm>
          <a:prstGeom prst="rect">
            <a:avLst/>
          </a:prstGeom>
        </p:spPr>
      </p:pic>
      <p:sp>
        <p:nvSpPr>
          <p:cNvPr id="14" name="Rectangle 13"/>
          <p:cNvSpPr/>
          <p:nvPr/>
        </p:nvSpPr>
        <p:spPr>
          <a:xfrm>
            <a:off x="6563210" y="5372862"/>
            <a:ext cx="3634140" cy="215444"/>
          </a:xfrm>
          <a:prstGeom prst="rect">
            <a:avLst/>
          </a:prstGeom>
        </p:spPr>
        <p:txBody>
          <a:bodyPr wrap="square">
            <a:spAutoFit/>
          </a:bodyPr>
          <a:lstStyle/>
          <a:p>
            <a:r>
              <a:rPr lang="en-US" sz="800" dirty="0"/>
              <a:t>© </a:t>
            </a:r>
            <a:r>
              <a:rPr lang="en-US" sz="800" dirty="0" smtClean="0"/>
              <a:t>de Souza Institute</a:t>
            </a:r>
          </a:p>
        </p:txBody>
      </p:sp>
      <p:sp>
        <p:nvSpPr>
          <p:cNvPr id="16" name="Rectangle 15"/>
          <p:cNvSpPr/>
          <p:nvPr/>
        </p:nvSpPr>
        <p:spPr>
          <a:xfrm>
            <a:off x="239747" y="6605719"/>
            <a:ext cx="3634140" cy="215444"/>
          </a:xfrm>
          <a:prstGeom prst="rect">
            <a:avLst/>
          </a:prstGeom>
        </p:spPr>
        <p:txBody>
          <a:bodyPr wrap="square">
            <a:spAutoFit/>
          </a:bodyPr>
          <a:lstStyle/>
          <a:p>
            <a:r>
              <a:rPr lang="en-US" sz="800" dirty="0"/>
              <a:t>© </a:t>
            </a:r>
            <a:r>
              <a:rPr lang="en-US" sz="800" dirty="0" smtClean="0"/>
              <a:t>de Souza Institute</a:t>
            </a:r>
          </a:p>
        </p:txBody>
      </p:sp>
    </p:spTree>
    <p:extLst>
      <p:ext uri="{BB962C8B-B14F-4D97-AF65-F5344CB8AC3E}">
        <p14:creationId xmlns:p14="http://schemas.microsoft.com/office/powerpoint/2010/main" val="3757993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65628" cy="1440000"/>
          </a:xfrm>
          <a:prstGeom prst="rect">
            <a:avLst/>
          </a:prstGeom>
        </p:spPr>
      </p:pic>
      <p:grpSp>
        <p:nvGrpSpPr>
          <p:cNvPr id="21" name="Group 20"/>
          <p:cNvGrpSpPr/>
          <p:nvPr/>
        </p:nvGrpSpPr>
        <p:grpSpPr>
          <a:xfrm>
            <a:off x="210865" y="2120834"/>
            <a:ext cx="4042624" cy="3621974"/>
            <a:chOff x="210865" y="1789906"/>
            <a:chExt cx="4042624" cy="3621974"/>
          </a:xfrm>
        </p:grpSpPr>
        <p:pic>
          <p:nvPicPr>
            <p:cNvPr id="9" name="Picture 8"/>
            <p:cNvPicPr>
              <a:picLocks noChangeAspect="1"/>
            </p:cNvPicPr>
            <p:nvPr/>
          </p:nvPicPr>
          <p:blipFill>
            <a:blip r:embed="rId4"/>
            <a:stretch>
              <a:fillRect/>
            </a:stretch>
          </p:blipFill>
          <p:spPr>
            <a:xfrm>
              <a:off x="210866" y="1789906"/>
              <a:ext cx="4042623" cy="3272068"/>
            </a:xfrm>
            <a:prstGeom prst="rect">
              <a:avLst/>
            </a:prstGeom>
          </p:spPr>
        </p:pic>
        <p:sp>
          <p:nvSpPr>
            <p:cNvPr id="12" name="Rectangle 11"/>
            <p:cNvSpPr/>
            <p:nvPr/>
          </p:nvSpPr>
          <p:spPr>
            <a:xfrm>
              <a:off x="210865" y="5073326"/>
              <a:ext cx="4042623" cy="338554"/>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Conceptual Chart</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sp>
        <p:nvSpPr>
          <p:cNvPr id="14" name="Title 1"/>
          <p:cNvSpPr txBox="1">
            <a:spLocks/>
          </p:cNvSpPr>
          <p:nvPr/>
        </p:nvSpPr>
        <p:spPr>
          <a:xfrm>
            <a:off x="1962949" y="269561"/>
            <a:ext cx="6614993" cy="139614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3000"/>
              </a:spcAft>
            </a:pPr>
            <a:r>
              <a:rPr lang="en-US" sz="3600" dirty="0" smtClean="0">
                <a:latin typeface="Open Sans ExtraBold" panose="020B0906030804020204" pitchFamily="34" charset="0"/>
                <a:ea typeface="Open Sans ExtraBold" panose="020B0906030804020204" pitchFamily="34" charset="0"/>
                <a:cs typeface="Open Sans ExtraBold" panose="020B0906030804020204" pitchFamily="34" charset="0"/>
              </a:rPr>
              <a:t>Interpretive </a:t>
            </a:r>
            <a:r>
              <a:rPr lang="en-US" sz="3600" dirty="0" smtClean="0">
                <a:latin typeface="+mn-lt"/>
                <a:ea typeface="Open Sans ExtraBold" panose="020B0906030804020204" pitchFamily="34" charset="0"/>
                <a:cs typeface="Open Sans ExtraBold" panose="020B0906030804020204" pitchFamily="34" charset="0"/>
              </a:rPr>
              <a:t>Graphics</a:t>
            </a:r>
            <a:endParaRPr lang="en-CA" sz="3600" dirty="0">
              <a:latin typeface="+mn-lt"/>
              <a:ea typeface="Open Sans ExtraBold" panose="020B0906030804020204" pitchFamily="34" charset="0"/>
              <a:cs typeface="Open Sans ExtraBold" panose="020B0906030804020204" pitchFamily="34" charset="0"/>
            </a:endParaRPr>
          </a:p>
        </p:txBody>
      </p:sp>
      <p:sp>
        <p:nvSpPr>
          <p:cNvPr id="15" name="Rectangle 14"/>
          <p:cNvSpPr/>
          <p:nvPr/>
        </p:nvSpPr>
        <p:spPr>
          <a:xfrm>
            <a:off x="1962948" y="918000"/>
            <a:ext cx="8060220" cy="400110"/>
          </a:xfrm>
          <a:prstGeom prst="rect">
            <a:avLst/>
          </a:prstGeom>
        </p:spPr>
        <p:txBody>
          <a:bodyPr wrap="none">
            <a:spAutoFit/>
          </a:bodyPr>
          <a:lstStyle/>
          <a:p>
            <a:pPr>
              <a:spcAft>
                <a:spcPts val="600"/>
              </a:spcAft>
            </a:pPr>
            <a:r>
              <a:rPr lang="en-US" sz="2000" i="1" dirty="0">
                <a:ea typeface="Open Sans ExtraBold" panose="020B0906030804020204" pitchFamily="34" charset="0"/>
                <a:cs typeface="Open Sans ExtraBold" panose="020B0906030804020204" pitchFamily="34" charset="0"/>
              </a:rPr>
              <a:t>Visualize concepts </a:t>
            </a:r>
            <a:r>
              <a:rPr lang="en-US" sz="2000" i="1" dirty="0" smtClean="0">
                <a:ea typeface="Open Sans ExtraBold" panose="020B0906030804020204" pitchFamily="34" charset="0"/>
                <a:cs typeface="Open Sans ExtraBold" panose="020B0906030804020204" pitchFamily="34" charset="0"/>
              </a:rPr>
              <a:t>or intangible phenomena: e.g., schematic diagrams</a:t>
            </a:r>
            <a:endParaRPr lang="en-US" i="1" dirty="0">
              <a:ea typeface="Open Sans ExtraBold" panose="020B0906030804020204" pitchFamily="34" charset="0"/>
              <a:cs typeface="Open Sans ExtraBold" panose="020B0906030804020204" pitchFamily="34" charset="0"/>
            </a:endParaRPr>
          </a:p>
        </p:txBody>
      </p:sp>
      <p:grpSp>
        <p:nvGrpSpPr>
          <p:cNvPr id="19" name="Group 18"/>
          <p:cNvGrpSpPr/>
          <p:nvPr/>
        </p:nvGrpSpPr>
        <p:grpSpPr>
          <a:xfrm>
            <a:off x="8203474" y="2116696"/>
            <a:ext cx="3657600" cy="2746974"/>
            <a:chOff x="8203474" y="1785768"/>
            <a:chExt cx="3657600" cy="2746974"/>
          </a:xfrm>
        </p:grpSpPr>
        <p:sp>
          <p:nvSpPr>
            <p:cNvPr id="11" name="Rectangle 10"/>
            <p:cNvSpPr/>
            <p:nvPr/>
          </p:nvSpPr>
          <p:spPr>
            <a:xfrm>
              <a:off x="9273086" y="4315309"/>
              <a:ext cx="2587988" cy="217433"/>
            </a:xfrm>
            <a:prstGeom prst="rect">
              <a:avLst/>
            </a:prstGeom>
          </p:spPr>
          <p:txBody>
            <a:bodyPr wrap="square">
              <a:spAutoFit/>
            </a:bodyPr>
            <a:lstStyle/>
            <a:p>
              <a:pPr algn="r"/>
              <a:r>
                <a:rPr lang="en-US" sz="800" dirty="0"/>
                <a:t>© </a:t>
              </a:r>
              <a:r>
                <a:rPr lang="en-US" sz="800" dirty="0" smtClean="0"/>
                <a:t>de Souza Institute</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1577" y="1785768"/>
              <a:ext cx="3415326" cy="1910956"/>
            </a:xfrm>
            <a:prstGeom prst="rect">
              <a:avLst/>
            </a:prstGeom>
            <a:ln w="57150">
              <a:solidFill>
                <a:schemeClr val="bg1"/>
              </a:solidFill>
            </a:ln>
          </p:spPr>
        </p:pic>
        <p:sp>
          <p:nvSpPr>
            <p:cNvPr id="17" name="Rectangle 16"/>
            <p:cNvSpPr/>
            <p:nvPr/>
          </p:nvSpPr>
          <p:spPr>
            <a:xfrm>
              <a:off x="8203474" y="3696724"/>
              <a:ext cx="3561806" cy="584775"/>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Schematic Diagram: </a:t>
              </a:r>
              <a:br>
                <a:rPr lang="en-US" sz="1600" dirty="0" smtClean="0">
                  <a:solidFill>
                    <a:schemeClr val="bg1"/>
                  </a:solidFill>
                  <a:ea typeface="Open Sans ExtraBold" panose="020B0906030804020204" pitchFamily="34" charset="0"/>
                  <a:cs typeface="Open Sans ExtraBold" panose="020B0906030804020204" pitchFamily="34" charset="0"/>
                </a:rPr>
              </a:br>
              <a:r>
                <a:rPr lang="en-US" sz="1600" dirty="0" smtClean="0">
                  <a:solidFill>
                    <a:schemeClr val="bg1"/>
                  </a:solidFill>
                  <a:ea typeface="Open Sans ExtraBold" panose="020B0906030804020204" pitchFamily="34" charset="0"/>
                  <a:cs typeface="Open Sans ExtraBold" panose="020B0906030804020204" pitchFamily="34" charset="0"/>
                </a:rPr>
                <a:t>Transformation</a:t>
              </a:r>
              <a:endParaRPr lang="en-US" sz="1600" dirty="0">
                <a:solidFill>
                  <a:schemeClr val="bg1"/>
                </a:solidFill>
                <a:ea typeface="Open Sans ExtraBold" panose="020B0906030804020204" pitchFamily="34" charset="0"/>
                <a:cs typeface="Open Sans ExtraBold" panose="020B0906030804020204" pitchFamily="34" charset="0"/>
              </a:endParaRPr>
            </a:p>
          </p:txBody>
        </p:sp>
      </p:grpSp>
      <p:grpSp>
        <p:nvGrpSpPr>
          <p:cNvPr id="20" name="Group 19"/>
          <p:cNvGrpSpPr/>
          <p:nvPr/>
        </p:nvGrpSpPr>
        <p:grpSpPr>
          <a:xfrm>
            <a:off x="4598471" y="2116696"/>
            <a:ext cx="3426477" cy="3479328"/>
            <a:chOff x="4598471" y="1785768"/>
            <a:chExt cx="3426477" cy="3479328"/>
          </a:xfrm>
        </p:grpSpPr>
        <p:pic>
          <p:nvPicPr>
            <p:cNvPr id="10" name="Picture 9"/>
            <p:cNvPicPr>
              <a:picLocks noChangeAspect="1"/>
            </p:cNvPicPr>
            <p:nvPr/>
          </p:nvPicPr>
          <p:blipFill>
            <a:blip r:embed="rId6"/>
            <a:stretch>
              <a:fillRect/>
            </a:stretch>
          </p:blipFill>
          <p:spPr>
            <a:xfrm>
              <a:off x="4598472" y="1785768"/>
              <a:ext cx="3328121" cy="2638258"/>
            </a:xfrm>
            <a:prstGeom prst="rect">
              <a:avLst/>
            </a:prstGeom>
          </p:spPr>
        </p:pic>
        <p:sp>
          <p:nvSpPr>
            <p:cNvPr id="13" name="Rectangle 12"/>
            <p:cNvSpPr/>
            <p:nvPr/>
          </p:nvSpPr>
          <p:spPr>
            <a:xfrm>
              <a:off x="4598471" y="4424026"/>
              <a:ext cx="3328121" cy="584775"/>
            </a:xfrm>
            <a:prstGeom prst="rect">
              <a:avLst/>
            </a:prstGeom>
            <a:solidFill>
              <a:srgbClr val="424242">
                <a:alpha val="69804"/>
              </a:srgbClr>
            </a:solidFill>
          </p:spPr>
          <p:txBody>
            <a:bodyPr wrap="square">
              <a:spAutoFit/>
            </a:bodyPr>
            <a:lstStyle/>
            <a:p>
              <a:pPr algn="ctr">
                <a:spcAft>
                  <a:spcPts val="600"/>
                </a:spcAft>
              </a:pPr>
              <a:r>
                <a:rPr lang="en-US" sz="1600" dirty="0" smtClean="0">
                  <a:solidFill>
                    <a:schemeClr val="bg1"/>
                  </a:solidFill>
                  <a:ea typeface="Open Sans ExtraBold" panose="020B0906030804020204" pitchFamily="34" charset="0"/>
                  <a:cs typeface="Open Sans ExtraBold" panose="020B0906030804020204" pitchFamily="34" charset="0"/>
                </a:rPr>
                <a:t>Schematic Diagram: </a:t>
              </a:r>
              <a:br>
                <a:rPr lang="en-US" sz="1600" dirty="0" smtClean="0">
                  <a:solidFill>
                    <a:schemeClr val="bg1"/>
                  </a:solidFill>
                  <a:ea typeface="Open Sans ExtraBold" panose="020B0906030804020204" pitchFamily="34" charset="0"/>
                  <a:cs typeface="Open Sans ExtraBold" panose="020B0906030804020204" pitchFamily="34" charset="0"/>
                </a:rPr>
              </a:br>
              <a:r>
                <a:rPr lang="en-US" sz="1600" dirty="0" smtClean="0">
                  <a:solidFill>
                    <a:schemeClr val="bg1"/>
                  </a:solidFill>
                  <a:ea typeface="Open Sans ExtraBold" panose="020B0906030804020204" pitchFamily="34" charset="0"/>
                  <a:cs typeface="Open Sans ExtraBold" panose="020B0906030804020204" pitchFamily="34" charset="0"/>
                </a:rPr>
                <a:t>Cause and Effect</a:t>
              </a:r>
              <a:endParaRPr lang="en-US" sz="1600" dirty="0">
                <a:solidFill>
                  <a:schemeClr val="bg1"/>
                </a:solidFill>
                <a:ea typeface="Open Sans ExtraBold" panose="020B0906030804020204" pitchFamily="34" charset="0"/>
                <a:cs typeface="Open Sans ExtraBold" panose="020B0906030804020204" pitchFamily="34" charset="0"/>
              </a:endParaRPr>
            </a:p>
          </p:txBody>
        </p:sp>
        <p:sp>
          <p:nvSpPr>
            <p:cNvPr id="18" name="Rectangle 17"/>
            <p:cNvSpPr/>
            <p:nvPr/>
          </p:nvSpPr>
          <p:spPr>
            <a:xfrm>
              <a:off x="5436960" y="5047663"/>
              <a:ext cx="2587988" cy="217433"/>
            </a:xfrm>
            <a:prstGeom prst="rect">
              <a:avLst/>
            </a:prstGeom>
          </p:spPr>
          <p:txBody>
            <a:bodyPr wrap="square">
              <a:spAutoFit/>
            </a:bodyPr>
            <a:lstStyle/>
            <a:p>
              <a:pPr algn="r"/>
              <a:r>
                <a:rPr lang="en-US" sz="800" dirty="0"/>
                <a:t>© </a:t>
              </a:r>
              <a:r>
                <a:rPr lang="en-US" sz="800" dirty="0" smtClean="0"/>
                <a:t>de Souza Institute</a:t>
              </a:r>
            </a:p>
          </p:txBody>
        </p:sp>
      </p:grpSp>
    </p:spTree>
    <p:extLst>
      <p:ext uri="{BB962C8B-B14F-4D97-AF65-F5344CB8AC3E}">
        <p14:creationId xmlns:p14="http://schemas.microsoft.com/office/powerpoint/2010/main" val="1842539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822" y="-911432"/>
            <a:ext cx="5892032" cy="7590323"/>
          </a:xfrm>
          <a:prstGeom prst="rect">
            <a:avLst/>
          </a:prstGeom>
        </p:spPr>
      </p:pic>
      <p:sp>
        <p:nvSpPr>
          <p:cNvPr id="8" name="Rectangle 7"/>
          <p:cNvSpPr/>
          <p:nvPr/>
        </p:nvSpPr>
        <p:spPr>
          <a:xfrm>
            <a:off x="7921658" y="0"/>
            <a:ext cx="4361468" cy="6216977"/>
          </a:xfrm>
          <a:prstGeom prst="rect">
            <a:avLst/>
          </a:prstGeom>
          <a:solidFill>
            <a:schemeClr val="accent1">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p:cNvSpPr/>
          <p:nvPr/>
        </p:nvSpPr>
        <p:spPr>
          <a:xfrm>
            <a:off x="668515" y="1080333"/>
            <a:ext cx="8614034" cy="2405787"/>
          </a:xfrm>
          <a:prstGeom prst="rect">
            <a:avLst/>
          </a:prstGeom>
        </p:spPr>
        <p:txBody>
          <a:bodyPr wrap="square">
            <a:spAutoFit/>
          </a:bodyPr>
          <a:lstStyle/>
          <a:p>
            <a:pPr algn="ctr">
              <a:spcBef>
                <a:spcPts val="1000"/>
              </a:spcBef>
              <a:spcAft>
                <a:spcPts val="1200"/>
              </a:spcAft>
              <a:buClr>
                <a:srgbClr val="4981C2"/>
              </a:buClr>
              <a:buSzPct val="120000"/>
            </a:pPr>
            <a:r>
              <a:rPr lang="en-US" sz="4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ONLINE QUIZ (4 min): </a:t>
            </a:r>
          </a:p>
          <a:p>
            <a:pPr algn="ctr">
              <a:spcBef>
                <a:spcPts val="1000"/>
              </a:spcBef>
              <a:spcAft>
                <a:spcPts val="1200"/>
              </a:spcAft>
              <a:buClr>
                <a:srgbClr val="4981C2"/>
              </a:buClr>
              <a:buSzPct val="120000"/>
            </a:pPr>
            <a:r>
              <a:rPr lang="en-US" sz="4400" dirty="0" smtClean="0">
                <a:solidFill>
                  <a:schemeClr val="bg1"/>
                </a:solidFill>
                <a:ea typeface="Open Sans ExtraBold" panose="020B0906030804020204" pitchFamily="34" charset="0"/>
                <a:cs typeface="Open Sans ExtraBold" panose="020B0906030804020204" pitchFamily="34" charset="0"/>
              </a:rPr>
              <a:t>The Function of Graphics in Teaching</a:t>
            </a:r>
            <a:endParaRPr lang="en-US" sz="4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786549" y="4135942"/>
            <a:ext cx="9333266" cy="900000"/>
          </a:xfrm>
          <a:prstGeom prst="rect">
            <a:avLst/>
          </a:prstGeom>
          <a:solidFill>
            <a:schemeClr val="bg1"/>
          </a:solidFill>
        </p:spPr>
        <p:txBody>
          <a:bodyPr wrap="square" anchor="ctr">
            <a:spAutoFit/>
          </a:bodyPr>
          <a:lstStyle/>
          <a:p>
            <a:pPr algn="ctr"/>
            <a:r>
              <a:rPr lang="en-CA" sz="2800" u="sng" dirty="0">
                <a:hlinkClick r:id="rId4"/>
              </a:rPr>
              <a:t>https://</a:t>
            </a:r>
            <a:r>
              <a:rPr lang="en-CA" sz="2800" u="sng" dirty="0" smtClean="0">
                <a:hlinkClick r:id="rId4"/>
              </a:rPr>
              <a:t>links.desouzainstitute.com/convergence2022</a:t>
            </a:r>
            <a:r>
              <a:rPr lang="en-CA" sz="2800" u="sng" dirty="0" smtClean="0"/>
              <a:t> </a:t>
            </a:r>
            <a:r>
              <a:rPr lang="en-CA" sz="2800" dirty="0" smtClean="0"/>
              <a:t> </a:t>
            </a:r>
            <a:endParaRPr lang="en-CA" sz="2800" dirty="0"/>
          </a:p>
        </p:txBody>
      </p:sp>
    </p:spTree>
    <p:extLst>
      <p:ext uri="{BB962C8B-B14F-4D97-AF65-F5344CB8AC3E}">
        <p14:creationId xmlns:p14="http://schemas.microsoft.com/office/powerpoint/2010/main" val="190784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85" y="372250"/>
            <a:ext cx="3971499" cy="1077218"/>
          </a:xfrm>
          <a:prstGeom prst="rect">
            <a:avLst/>
          </a:prstGeom>
        </p:spPr>
        <p:txBody>
          <a:bodyPr wrap="square">
            <a:spAutoFit/>
          </a:bodyPr>
          <a:lstStyle/>
          <a:p>
            <a:pPr lvl="0" algn="ctr"/>
            <a:r>
              <a:rPr lang="en-CA" sz="3200" dirty="0"/>
              <a:t>What is your learning objective?</a:t>
            </a:r>
          </a:p>
        </p:txBody>
      </p:sp>
      <p:grpSp>
        <p:nvGrpSpPr>
          <p:cNvPr id="87" name="Group 86"/>
          <p:cNvGrpSpPr/>
          <p:nvPr/>
        </p:nvGrpSpPr>
        <p:grpSpPr>
          <a:xfrm>
            <a:off x="209834" y="2143550"/>
            <a:ext cx="4347890" cy="1129286"/>
            <a:chOff x="209834" y="2143550"/>
            <a:chExt cx="4347890" cy="1129286"/>
          </a:xfrm>
        </p:grpSpPr>
        <p:sp>
          <p:nvSpPr>
            <p:cNvPr id="44" name="Rectangle 43"/>
            <p:cNvSpPr/>
            <p:nvPr/>
          </p:nvSpPr>
          <p:spPr>
            <a:xfrm>
              <a:off x="209834" y="2143550"/>
              <a:ext cx="4347890" cy="1129285"/>
            </a:xfrm>
            <a:prstGeom prst="rect">
              <a:avLst/>
            </a:prstGeom>
            <a:solidFill>
              <a:schemeClr val="accent4">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1585621" y="2299337"/>
              <a:ext cx="2832263" cy="830997"/>
            </a:xfrm>
            <a:prstGeom prst="rect">
              <a:avLst/>
            </a:prstGeom>
            <a:noFill/>
          </p:spPr>
          <p:txBody>
            <a:bodyPr wrap="square" anchor="ctr">
              <a:spAutoFit/>
            </a:bodyPr>
            <a:lstStyle/>
            <a:p>
              <a:pPr lvl="0" algn="ctr"/>
              <a:r>
                <a:rPr lang="en-CA" sz="1600" dirty="0"/>
                <a:t>Are there existing visuals that will </a:t>
              </a:r>
              <a:r>
                <a:rPr lang="en-CA" sz="1600" dirty="0">
                  <a:latin typeface="Open Sans ExtraBold" panose="020B0906030804020204" pitchFamily="34" charset="0"/>
                  <a:ea typeface="Open Sans ExtraBold" panose="020B0906030804020204" pitchFamily="34" charset="0"/>
                  <a:cs typeface="Open Sans ExtraBold" panose="020B0906030804020204" pitchFamily="34" charset="0"/>
                </a:rPr>
                <a:t>distract</a:t>
              </a:r>
              <a:r>
                <a:rPr lang="en-CA" sz="1600" dirty="0"/>
                <a:t> from the learning objective?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34" y="2147238"/>
              <a:ext cx="1380130" cy="1125598"/>
            </a:xfrm>
            <a:prstGeom prst="rect">
              <a:avLst/>
            </a:prstGeom>
          </p:spPr>
        </p:pic>
      </p:grpSp>
      <p:sp>
        <p:nvSpPr>
          <p:cNvPr id="12" name="Rectangle 11"/>
          <p:cNvSpPr/>
          <p:nvPr/>
        </p:nvSpPr>
        <p:spPr>
          <a:xfrm>
            <a:off x="5151851" y="222129"/>
            <a:ext cx="5179953" cy="369332"/>
          </a:xfrm>
          <a:prstGeom prst="rect">
            <a:avLst/>
          </a:prstGeom>
        </p:spPr>
        <p:txBody>
          <a:bodyPr wrap="square">
            <a:spAutoFit/>
          </a:bodyPr>
          <a:lstStyle/>
          <a:p>
            <a:pPr lvl="0"/>
            <a:r>
              <a:rPr lang="en-CA" dirty="0"/>
              <a:t>Is your learning objective </a:t>
            </a:r>
            <a:r>
              <a:rPr lang="en-CA" dirty="0" smtClean="0"/>
              <a:t>describing….</a:t>
            </a:r>
          </a:p>
        </p:txBody>
      </p:sp>
      <p:sp>
        <p:nvSpPr>
          <p:cNvPr id="13" name="Rectangle 12"/>
          <p:cNvSpPr/>
          <p:nvPr/>
        </p:nvSpPr>
        <p:spPr>
          <a:xfrm>
            <a:off x="2827337" y="3970606"/>
            <a:ext cx="523188" cy="369332"/>
          </a:xfrm>
          <a:prstGeom prst="rect">
            <a:avLst/>
          </a:prstGeom>
        </p:spPr>
        <p:txBody>
          <a:bodyPr wrap="square">
            <a:spAutoFit/>
          </a:bodyPr>
          <a:lstStyle/>
          <a:p>
            <a:pPr lvl="0" algn="ctr"/>
            <a:r>
              <a:rPr lang="en-CA" dirty="0" smtClean="0"/>
              <a:t>No</a:t>
            </a:r>
            <a:endParaRPr lang="en-CA" dirty="0"/>
          </a:p>
        </p:txBody>
      </p:sp>
      <p:sp>
        <p:nvSpPr>
          <p:cNvPr id="14" name="Rectangle 13"/>
          <p:cNvSpPr/>
          <p:nvPr/>
        </p:nvSpPr>
        <p:spPr>
          <a:xfrm>
            <a:off x="534117" y="3970606"/>
            <a:ext cx="955344" cy="369332"/>
          </a:xfrm>
          <a:prstGeom prst="rect">
            <a:avLst/>
          </a:prstGeom>
        </p:spPr>
        <p:txBody>
          <a:bodyPr wrap="square">
            <a:spAutoFit/>
          </a:bodyPr>
          <a:lstStyle/>
          <a:p>
            <a:pPr lvl="0" algn="ctr"/>
            <a:r>
              <a:rPr lang="en-US" dirty="0" smtClean="0"/>
              <a:t>Yes</a:t>
            </a:r>
            <a:endParaRPr lang="en-CA" dirty="0"/>
          </a:p>
        </p:txBody>
      </p:sp>
      <p:grpSp>
        <p:nvGrpSpPr>
          <p:cNvPr id="40" name="Group 39"/>
          <p:cNvGrpSpPr/>
          <p:nvPr/>
        </p:nvGrpSpPr>
        <p:grpSpPr>
          <a:xfrm>
            <a:off x="255159" y="4845678"/>
            <a:ext cx="1510980" cy="1646494"/>
            <a:chOff x="255159" y="4845678"/>
            <a:chExt cx="1510980" cy="1646494"/>
          </a:xfrm>
        </p:grpSpPr>
        <p:pic>
          <p:nvPicPr>
            <p:cNvPr id="16" name="Picture 1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5159" y="4845678"/>
              <a:ext cx="1510980" cy="1646494"/>
            </a:xfrm>
            <a:prstGeom prst="rect">
              <a:avLst/>
            </a:prstGeom>
          </p:spPr>
        </p:pic>
        <p:sp>
          <p:nvSpPr>
            <p:cNvPr id="15" name="Rectangle 14"/>
            <p:cNvSpPr/>
            <p:nvPr/>
          </p:nvSpPr>
          <p:spPr>
            <a:xfrm>
              <a:off x="483757" y="5707752"/>
              <a:ext cx="1051504" cy="369332"/>
            </a:xfrm>
            <a:prstGeom prst="rect">
              <a:avLst/>
            </a:prstGeom>
          </p:spPr>
          <p:txBody>
            <a:bodyPr wrap="square">
              <a:spAutoFit/>
            </a:bodyPr>
            <a:lstStyle/>
            <a:p>
              <a:pPr lvl="0"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Delete!</a:t>
              </a:r>
              <a:endParaRPr lang="en-CA"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09" y="4984065"/>
              <a:ext cx="720000" cy="720000"/>
            </a:xfrm>
            <a:prstGeom prst="rect">
              <a:avLst/>
            </a:prstGeom>
          </p:spPr>
        </p:pic>
      </p:grpSp>
      <p:grpSp>
        <p:nvGrpSpPr>
          <p:cNvPr id="10" name="Group 9"/>
          <p:cNvGrpSpPr/>
          <p:nvPr/>
        </p:nvGrpSpPr>
        <p:grpSpPr>
          <a:xfrm>
            <a:off x="5090614" y="1985220"/>
            <a:ext cx="6505720" cy="1034273"/>
            <a:chOff x="5090614" y="1985220"/>
            <a:chExt cx="6505720" cy="1034273"/>
          </a:xfrm>
        </p:grpSpPr>
        <p:sp>
          <p:nvSpPr>
            <p:cNvPr id="66" name="Rectangle 65"/>
            <p:cNvSpPr/>
            <p:nvPr/>
          </p:nvSpPr>
          <p:spPr>
            <a:xfrm>
              <a:off x="5090614" y="1985220"/>
              <a:ext cx="5323341" cy="10342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1804" y="1986699"/>
              <a:ext cx="1264530" cy="1031317"/>
            </a:xfrm>
            <a:prstGeom prst="rect">
              <a:avLst/>
            </a:prstGeom>
          </p:spPr>
        </p:pic>
        <p:sp>
          <p:nvSpPr>
            <p:cNvPr id="18" name="Rectangle 17"/>
            <p:cNvSpPr/>
            <p:nvPr/>
          </p:nvSpPr>
          <p:spPr>
            <a:xfrm>
              <a:off x="5367016" y="2211439"/>
              <a:ext cx="4680000" cy="584775"/>
            </a:xfrm>
            <a:prstGeom prst="rect">
              <a:avLst/>
            </a:prstGeom>
          </p:spPr>
          <p:txBody>
            <a:bodyPr wrap="square">
              <a:spAutoFit/>
            </a:bodyPr>
            <a:lstStyle/>
            <a:p>
              <a:pPr lvl="0"/>
              <a:r>
                <a:rPr lang="en-CA" sz="1600" dirty="0" smtClean="0"/>
                <a:t>….</a:t>
              </a:r>
              <a:r>
                <a:rPr lang="en-CA" sz="1600" dirty="0" smtClean="0">
                  <a:latin typeface="Open Sans ExtraBold" panose="020B0906030804020204" pitchFamily="34" charset="0"/>
                  <a:ea typeface="Open Sans ExtraBold" panose="020B0906030804020204" pitchFamily="34" charset="0"/>
                  <a:cs typeface="Open Sans ExtraBold" panose="020B0906030804020204" pitchFamily="34" charset="0"/>
                </a:rPr>
                <a:t>multiple </a:t>
              </a:r>
              <a:r>
                <a:rPr lang="en-CA" sz="1600" dirty="0">
                  <a:latin typeface="Open Sans ExtraBold" panose="020B0906030804020204" pitchFamily="34" charset="0"/>
                  <a:ea typeface="Open Sans ExtraBold" panose="020B0906030804020204" pitchFamily="34" charset="0"/>
                  <a:cs typeface="Open Sans ExtraBold" panose="020B0906030804020204" pitchFamily="34" charset="0"/>
                </a:rPr>
                <a:t>related facts </a:t>
              </a:r>
              <a:r>
                <a:rPr lang="en-CA" sz="1600" dirty="0"/>
                <a:t>and concepts that could benefit </a:t>
              </a:r>
              <a:r>
                <a:rPr lang="en-CA" sz="1600" dirty="0">
                  <a:latin typeface="+mj-lt"/>
                </a:rPr>
                <a:t>from an </a:t>
              </a:r>
              <a:r>
                <a:rPr lang="en-CA" sz="1600" dirty="0">
                  <a:latin typeface="+mj-lt"/>
                  <a:ea typeface="Open Sans ExtraBold" panose="020B0906030804020204" pitchFamily="34" charset="0"/>
                  <a:cs typeface="Open Sans ExtraBold" panose="020B0906030804020204" pitchFamily="34" charset="0"/>
                </a:rPr>
                <a:t>organizational graphic</a:t>
              </a:r>
              <a:r>
                <a:rPr lang="en-CA" sz="1600" dirty="0"/>
                <a:t>?</a:t>
              </a:r>
            </a:p>
          </p:txBody>
        </p:sp>
      </p:grpSp>
      <p:grpSp>
        <p:nvGrpSpPr>
          <p:cNvPr id="22" name="Group 21"/>
          <p:cNvGrpSpPr/>
          <p:nvPr/>
        </p:nvGrpSpPr>
        <p:grpSpPr>
          <a:xfrm>
            <a:off x="5090613" y="3144751"/>
            <a:ext cx="6546797" cy="1034674"/>
            <a:chOff x="5090613" y="3144751"/>
            <a:chExt cx="6546797" cy="1034674"/>
          </a:xfrm>
        </p:grpSpPr>
        <p:sp>
          <p:nvSpPr>
            <p:cNvPr id="67" name="Rectangle 66"/>
            <p:cNvSpPr/>
            <p:nvPr/>
          </p:nvSpPr>
          <p:spPr>
            <a:xfrm>
              <a:off x="5090613" y="3145152"/>
              <a:ext cx="5323341" cy="10342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72880" y="3144751"/>
              <a:ext cx="1264530" cy="1031317"/>
            </a:xfrm>
            <a:prstGeom prst="rect">
              <a:avLst/>
            </a:prstGeom>
          </p:spPr>
        </p:pic>
        <p:sp>
          <p:nvSpPr>
            <p:cNvPr id="19" name="Rectangle 18"/>
            <p:cNvSpPr/>
            <p:nvPr/>
          </p:nvSpPr>
          <p:spPr>
            <a:xfrm>
              <a:off x="5367016" y="3368021"/>
              <a:ext cx="4680000" cy="584775"/>
            </a:xfrm>
            <a:prstGeom prst="rect">
              <a:avLst/>
            </a:prstGeom>
          </p:spPr>
          <p:txBody>
            <a:bodyPr wrap="square">
              <a:spAutoFit/>
            </a:bodyPr>
            <a:lstStyle/>
            <a:p>
              <a:pPr lvl="0"/>
              <a:r>
                <a:rPr lang="en-US" sz="1600" dirty="0" smtClean="0"/>
                <a:t>….</a:t>
              </a:r>
              <a:r>
                <a:rPr lang="en-US" sz="1600" dirty="0" smtClean="0">
                  <a:latin typeface="Open Sans ExtraBold" panose="020B0906030804020204" pitchFamily="34" charset="0"/>
                  <a:ea typeface="Open Sans ExtraBold" panose="020B0906030804020204" pitchFamily="34" charset="0"/>
                  <a:cs typeface="Open Sans ExtraBold" panose="020B0906030804020204" pitchFamily="34" charset="0"/>
                </a:rPr>
                <a:t>quantitative relationships </a:t>
              </a:r>
              <a:r>
                <a:rPr lang="en-US" sz="1600" dirty="0" smtClean="0"/>
                <a:t>that could benefit from a </a:t>
              </a:r>
              <a:r>
                <a:rPr lang="en-US" sz="1600" dirty="0" smtClean="0">
                  <a:ea typeface="Open Sans ExtraBold" panose="020B0906030804020204" pitchFamily="34" charset="0"/>
                  <a:cs typeface="Open Sans ExtraBold" panose="020B0906030804020204" pitchFamily="34" charset="0"/>
                </a:rPr>
                <a:t>relational graphic?</a:t>
              </a:r>
              <a:endParaRPr lang="en-CA" sz="1600" dirty="0">
                <a:ea typeface="Open Sans ExtraBold" panose="020B0906030804020204" pitchFamily="34" charset="0"/>
                <a:cs typeface="Open Sans ExtraBold" panose="020B0906030804020204" pitchFamily="34" charset="0"/>
              </a:endParaRPr>
            </a:p>
          </p:txBody>
        </p:sp>
      </p:grpSp>
      <p:grpSp>
        <p:nvGrpSpPr>
          <p:cNvPr id="24" name="Group 23"/>
          <p:cNvGrpSpPr/>
          <p:nvPr/>
        </p:nvGrpSpPr>
        <p:grpSpPr>
          <a:xfrm>
            <a:off x="5090612" y="4302803"/>
            <a:ext cx="6546798" cy="1037630"/>
            <a:chOff x="5090612" y="4302803"/>
            <a:chExt cx="6546798" cy="1037630"/>
          </a:xfrm>
        </p:grpSpPr>
        <p:sp>
          <p:nvSpPr>
            <p:cNvPr id="68" name="Rectangle 67"/>
            <p:cNvSpPr/>
            <p:nvPr/>
          </p:nvSpPr>
          <p:spPr>
            <a:xfrm>
              <a:off x="5090612" y="4306160"/>
              <a:ext cx="5323341" cy="103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2880" y="4302803"/>
              <a:ext cx="1264530" cy="1031317"/>
            </a:xfrm>
            <a:prstGeom prst="rect">
              <a:avLst/>
            </a:prstGeom>
          </p:spPr>
        </p:pic>
        <p:sp>
          <p:nvSpPr>
            <p:cNvPr id="20" name="Rectangle 19"/>
            <p:cNvSpPr/>
            <p:nvPr/>
          </p:nvSpPr>
          <p:spPr>
            <a:xfrm>
              <a:off x="5367016" y="4527552"/>
              <a:ext cx="4680000" cy="584775"/>
            </a:xfrm>
            <a:prstGeom prst="rect">
              <a:avLst/>
            </a:prstGeom>
          </p:spPr>
          <p:txBody>
            <a:bodyPr wrap="square">
              <a:spAutoFit/>
            </a:bodyPr>
            <a:lstStyle/>
            <a:p>
              <a:pPr lvl="0"/>
              <a:r>
                <a:rPr lang="en-CA" sz="1600" dirty="0" smtClean="0"/>
                <a:t>…a </a:t>
              </a:r>
              <a:r>
                <a:rPr lang="en-CA" sz="1600" dirty="0" smtClean="0">
                  <a:latin typeface="Open Sans ExtraBold" panose="020B0906030804020204" pitchFamily="34" charset="0"/>
                  <a:ea typeface="Open Sans ExtraBold" panose="020B0906030804020204" pitchFamily="34" charset="0"/>
                  <a:cs typeface="Open Sans ExtraBold" panose="020B0906030804020204" pitchFamily="34" charset="0"/>
                </a:rPr>
                <a:t>process or procedure </a:t>
              </a:r>
              <a:r>
                <a:rPr lang="en-CA" sz="1600" dirty="0"/>
                <a:t>that </a:t>
              </a:r>
              <a:r>
                <a:rPr lang="en-CA" sz="1600" dirty="0">
                  <a:latin typeface="+mj-lt"/>
                </a:rPr>
                <a:t>could</a:t>
              </a:r>
              <a:r>
                <a:rPr lang="en-CA" sz="1600" dirty="0"/>
                <a:t> benefit from a </a:t>
              </a:r>
              <a:r>
                <a:rPr lang="en-CA" sz="1600" dirty="0" smtClean="0">
                  <a:ea typeface="Open Sans ExtraBold" panose="020B0906030804020204" pitchFamily="34" charset="0"/>
                  <a:cs typeface="Open Sans ExtraBold" panose="020B0906030804020204" pitchFamily="34" charset="0"/>
                </a:rPr>
                <a:t>transformational graphic</a:t>
              </a:r>
              <a:r>
                <a:rPr lang="en-CA" sz="1600" dirty="0"/>
                <a:t>?</a:t>
              </a:r>
            </a:p>
          </p:txBody>
        </p:sp>
      </p:grpSp>
      <p:grpSp>
        <p:nvGrpSpPr>
          <p:cNvPr id="25" name="Group 24"/>
          <p:cNvGrpSpPr/>
          <p:nvPr/>
        </p:nvGrpSpPr>
        <p:grpSpPr>
          <a:xfrm>
            <a:off x="5090611" y="5460855"/>
            <a:ext cx="6546799" cy="1034675"/>
            <a:chOff x="5090611" y="5460855"/>
            <a:chExt cx="6546799" cy="1034675"/>
          </a:xfrm>
        </p:grpSpPr>
        <p:sp>
          <p:nvSpPr>
            <p:cNvPr id="69" name="Rectangle 68"/>
            <p:cNvSpPr/>
            <p:nvPr/>
          </p:nvSpPr>
          <p:spPr>
            <a:xfrm>
              <a:off x="5090611" y="5461257"/>
              <a:ext cx="5323341" cy="103427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72880" y="5460855"/>
              <a:ext cx="1264530" cy="1031317"/>
            </a:xfrm>
            <a:prstGeom prst="rect">
              <a:avLst/>
            </a:prstGeom>
          </p:spPr>
        </p:pic>
        <p:sp>
          <p:nvSpPr>
            <p:cNvPr id="21" name="Rectangle 20"/>
            <p:cNvSpPr/>
            <p:nvPr/>
          </p:nvSpPr>
          <p:spPr>
            <a:xfrm>
              <a:off x="5367016" y="5684125"/>
              <a:ext cx="5018928" cy="584775"/>
            </a:xfrm>
            <a:prstGeom prst="rect">
              <a:avLst/>
            </a:prstGeom>
          </p:spPr>
          <p:txBody>
            <a:bodyPr wrap="square">
              <a:spAutoFit/>
            </a:bodyPr>
            <a:lstStyle/>
            <a:p>
              <a:pPr lvl="0"/>
              <a:r>
                <a:rPr lang="en-CA" sz="1600" dirty="0" smtClean="0"/>
                <a:t>…an </a:t>
              </a:r>
              <a:r>
                <a:rPr lang="en-CA" sz="1600" dirty="0" smtClean="0">
                  <a:latin typeface="Open Sans ExtraBold" panose="020B0906030804020204" pitchFamily="34" charset="0"/>
                  <a:ea typeface="Open Sans ExtraBold" panose="020B0906030804020204" pitchFamily="34" charset="0"/>
                  <a:cs typeface="Open Sans ExtraBold" panose="020B0906030804020204" pitchFamily="34" charset="0"/>
                </a:rPr>
                <a:t>abstract concept or invisible phenomena </a:t>
              </a:r>
              <a:r>
                <a:rPr lang="en-CA" sz="1600" dirty="0" smtClean="0"/>
                <a:t>that </a:t>
              </a:r>
              <a:r>
                <a:rPr lang="en-CA" sz="1600" dirty="0">
                  <a:latin typeface="+mj-lt"/>
                </a:rPr>
                <a:t>could</a:t>
              </a:r>
              <a:r>
                <a:rPr lang="en-CA" sz="1600" dirty="0"/>
                <a:t> benefit from a </a:t>
              </a:r>
              <a:r>
                <a:rPr lang="en-CA" sz="1600" dirty="0" smtClean="0">
                  <a:latin typeface="+mj-lt"/>
                  <a:ea typeface="Open Sans ExtraBold" panose="020B0906030804020204" pitchFamily="34" charset="0"/>
                  <a:cs typeface="Open Sans ExtraBold" panose="020B0906030804020204" pitchFamily="34" charset="0"/>
                </a:rPr>
                <a:t>interpretive </a:t>
              </a:r>
              <a:r>
                <a:rPr lang="en-CA" sz="1600" dirty="0">
                  <a:latin typeface="+mj-lt"/>
                  <a:ea typeface="Open Sans ExtraBold" panose="020B0906030804020204" pitchFamily="34" charset="0"/>
                  <a:cs typeface="Open Sans ExtraBold" panose="020B0906030804020204" pitchFamily="34" charset="0"/>
                </a:rPr>
                <a:t>graphic</a:t>
              </a:r>
              <a:r>
                <a:rPr lang="en-CA" sz="1600" dirty="0"/>
                <a:t>?</a:t>
              </a:r>
            </a:p>
          </p:txBody>
        </p:sp>
      </p:grpSp>
      <p:cxnSp>
        <p:nvCxnSpPr>
          <p:cNvPr id="23" name="Straight Arrow Connector 22"/>
          <p:cNvCxnSpPr/>
          <p:nvPr/>
        </p:nvCxnSpPr>
        <p:spPr>
          <a:xfrm>
            <a:off x="2376751" y="1486004"/>
            <a:ext cx="0" cy="5703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5400000">
            <a:off x="1359024" y="2973147"/>
            <a:ext cx="677520" cy="137199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2376751" y="3657600"/>
            <a:ext cx="712180" cy="3403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2"/>
          </p:cNvCxnSpPr>
          <p:nvPr/>
        </p:nvCxnSpPr>
        <p:spPr>
          <a:xfrm flipH="1">
            <a:off x="1010649" y="4339938"/>
            <a:ext cx="1140" cy="4094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3" idx="3"/>
            <a:endCxn id="12" idx="1"/>
          </p:cNvCxnSpPr>
          <p:nvPr/>
        </p:nvCxnSpPr>
        <p:spPr>
          <a:xfrm flipV="1">
            <a:off x="3350525" y="406795"/>
            <a:ext cx="1801326" cy="3748477"/>
          </a:xfrm>
          <a:prstGeom prst="bentConnector3">
            <a:avLst>
              <a:gd name="adj1" fmla="val 82200"/>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090615" y="825690"/>
            <a:ext cx="6510636" cy="1034274"/>
            <a:chOff x="5090615" y="825690"/>
            <a:chExt cx="6510636" cy="1034274"/>
          </a:xfrm>
        </p:grpSpPr>
        <p:sp>
          <p:nvSpPr>
            <p:cNvPr id="65" name="Rectangle 64"/>
            <p:cNvSpPr/>
            <p:nvPr/>
          </p:nvSpPr>
          <p:spPr>
            <a:xfrm>
              <a:off x="5090615" y="825690"/>
              <a:ext cx="5323341" cy="10342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36721" y="828647"/>
              <a:ext cx="1264530" cy="1031317"/>
            </a:xfrm>
            <a:prstGeom prst="rect">
              <a:avLst/>
            </a:prstGeom>
          </p:spPr>
        </p:pic>
        <p:sp>
          <p:nvSpPr>
            <p:cNvPr id="60" name="Rectangle 59"/>
            <p:cNvSpPr/>
            <p:nvPr/>
          </p:nvSpPr>
          <p:spPr>
            <a:xfrm>
              <a:off x="5367017" y="1049499"/>
              <a:ext cx="4680000" cy="584775"/>
            </a:xfrm>
            <a:prstGeom prst="rect">
              <a:avLst/>
            </a:prstGeom>
          </p:spPr>
          <p:txBody>
            <a:bodyPr wrap="square">
              <a:spAutoFit/>
            </a:bodyPr>
            <a:lstStyle/>
            <a:p>
              <a:pPr lvl="0"/>
              <a:r>
                <a:rPr lang="en-CA" sz="1600" dirty="0"/>
                <a:t>…a </a:t>
              </a:r>
              <a:r>
                <a:rPr lang="en-CA" sz="1600" dirty="0">
                  <a:latin typeface="Open Sans ExtraBold" panose="020B0906030804020204" pitchFamily="34" charset="0"/>
                  <a:ea typeface="Open Sans ExtraBold" panose="020B0906030804020204" pitchFamily="34" charset="0"/>
                  <a:cs typeface="Open Sans ExtraBold" panose="020B0906030804020204" pitchFamily="34" charset="0"/>
                </a:rPr>
                <a:t>tangible fact or concept </a:t>
              </a:r>
              <a:r>
                <a:rPr lang="en-CA" sz="1600" dirty="0"/>
                <a:t>that could benefit from a </a:t>
              </a:r>
              <a:r>
                <a:rPr lang="en-CA" sz="1600" dirty="0">
                  <a:ea typeface="Open Sans ExtraBold" panose="020B0906030804020204" pitchFamily="34" charset="0"/>
                  <a:cs typeface="Open Sans ExtraBold" panose="020B0906030804020204" pitchFamily="34" charset="0"/>
                </a:rPr>
                <a:t>representational graphic</a:t>
              </a:r>
              <a:r>
                <a:rPr lang="en-CA" sz="1600" dirty="0"/>
                <a:t>?</a:t>
              </a:r>
            </a:p>
          </p:txBody>
        </p:sp>
      </p:grpSp>
      <p:cxnSp>
        <p:nvCxnSpPr>
          <p:cNvPr id="92" name="Elbow Connector 91"/>
          <p:cNvCxnSpPr>
            <a:stCxn id="16" idx="3"/>
            <a:endCxn id="13" idx="2"/>
          </p:cNvCxnSpPr>
          <p:nvPr/>
        </p:nvCxnSpPr>
        <p:spPr>
          <a:xfrm flipV="1">
            <a:off x="1766139" y="4339938"/>
            <a:ext cx="1322792" cy="132898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a:off x="9314597" y="406795"/>
            <a:ext cx="1654389" cy="319492"/>
          </a:xfrm>
          <a:prstGeom prst="bentConnector3">
            <a:avLst>
              <a:gd name="adj1" fmla="val 9990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22" presetClass="entr" presetSubtype="1"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down)">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wipe(left)">
                                      <p:cBhvr>
                                        <p:cTn id="50" dur="500"/>
                                        <p:tgtEl>
                                          <p:spTgt spid="99"/>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717600" y="390171"/>
            <a:ext cx="10705576" cy="5160387"/>
          </a:xfrm>
          <a:prstGeom prst="rect">
            <a:avLst/>
          </a:prstGeom>
        </p:spPr>
        <p:txBody>
          <a:bodyPr wrap="square">
            <a:spAutoFit/>
          </a:bodyPr>
          <a:lstStyle/>
          <a:p>
            <a:pPr>
              <a:spcBef>
                <a:spcPts val="1000"/>
              </a:spcBef>
              <a:spcAft>
                <a:spcPts val="1200"/>
              </a:spcAft>
              <a:buClr>
                <a:srgbClr val="4981C2"/>
              </a:buClr>
              <a:buSzPct val="120000"/>
            </a:pPr>
            <a:r>
              <a:rPr lang="en-US" sz="4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BREAKOUT ROOMS (15 min): </a:t>
            </a:r>
          </a:p>
          <a:p>
            <a:pPr lvl="0">
              <a:spcAft>
                <a:spcPts val="1200"/>
              </a:spcAft>
            </a:pPr>
            <a:r>
              <a:rPr lang="en-US" sz="2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 Open your group’s </a:t>
            </a:r>
            <a:r>
              <a:rPr lang="en-US" sz="2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activity pdf: A, B, or C </a:t>
            </a:r>
            <a:endParaRPr lang="en-US" sz="2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marL="800100" lvl="1" indent="-342900">
              <a:spcAft>
                <a:spcPts val="1200"/>
              </a:spcAft>
              <a:buFont typeface="Arial" panose="020B0604020202020204" pitchFamily="34" charset="0"/>
              <a:buChar char="•"/>
            </a:pPr>
            <a:r>
              <a:rPr lang="en-CA" dirty="0" smtClean="0">
                <a:solidFill>
                  <a:schemeClr val="bg1"/>
                </a:solidFill>
              </a:rPr>
              <a:t>What </a:t>
            </a:r>
            <a:r>
              <a:rPr lang="en-CA" dirty="0">
                <a:solidFill>
                  <a:schemeClr val="bg1"/>
                </a:solidFill>
              </a:rPr>
              <a:t>is the function of the current image on the slide? </a:t>
            </a:r>
          </a:p>
          <a:p>
            <a:pPr marL="800100" lvl="1" indent="-342900">
              <a:spcAft>
                <a:spcPts val="1200"/>
              </a:spcAft>
              <a:buFont typeface="Arial" panose="020B0604020202020204" pitchFamily="34" charset="0"/>
              <a:buChar char="•"/>
            </a:pPr>
            <a:r>
              <a:rPr lang="en-CA" dirty="0" smtClean="0">
                <a:solidFill>
                  <a:schemeClr val="bg1"/>
                </a:solidFill>
              </a:rPr>
              <a:t>Does the image </a:t>
            </a:r>
            <a:r>
              <a:rPr lang="en-CA" dirty="0">
                <a:solidFill>
                  <a:schemeClr val="bg1"/>
                </a:solidFill>
              </a:rPr>
              <a:t>support the learning objective? Does </a:t>
            </a:r>
            <a:r>
              <a:rPr lang="en-CA" dirty="0" smtClean="0">
                <a:solidFill>
                  <a:schemeClr val="bg1"/>
                </a:solidFill>
              </a:rPr>
              <a:t>it </a:t>
            </a:r>
            <a:r>
              <a:rPr lang="en-CA" dirty="0">
                <a:solidFill>
                  <a:schemeClr val="bg1"/>
                </a:solidFill>
              </a:rPr>
              <a:t>distract from the learning objective? </a:t>
            </a:r>
          </a:p>
          <a:p>
            <a:pPr marL="800100" lvl="1" indent="-342900">
              <a:spcAft>
                <a:spcPts val="1200"/>
              </a:spcAft>
              <a:buFont typeface="Arial" panose="020B0604020202020204" pitchFamily="34" charset="0"/>
              <a:buChar char="•"/>
            </a:pPr>
            <a:r>
              <a:rPr lang="en-CA" dirty="0">
                <a:solidFill>
                  <a:schemeClr val="bg1"/>
                </a:solidFill>
              </a:rPr>
              <a:t>Do you have any suggestions of instructional </a:t>
            </a:r>
            <a:r>
              <a:rPr lang="en-CA" dirty="0" smtClean="0">
                <a:solidFill>
                  <a:schemeClr val="bg1"/>
                </a:solidFill>
              </a:rPr>
              <a:t>graphics </a:t>
            </a:r>
            <a:r>
              <a:rPr lang="en-CA" dirty="0">
                <a:solidFill>
                  <a:schemeClr val="bg1"/>
                </a:solidFill>
              </a:rPr>
              <a:t>that would better support the learning objective? </a:t>
            </a:r>
          </a:p>
          <a:p>
            <a:pPr marL="800100" lvl="1" indent="-342900">
              <a:spcAft>
                <a:spcPts val="1800"/>
              </a:spcAft>
              <a:buFont typeface="Arial" panose="020B0604020202020204" pitchFamily="34" charset="0"/>
              <a:buChar char="•"/>
            </a:pPr>
            <a:r>
              <a:rPr lang="en-CA" dirty="0">
                <a:solidFill>
                  <a:schemeClr val="bg1"/>
                </a:solidFill>
              </a:rPr>
              <a:t>What is the </a:t>
            </a:r>
            <a:r>
              <a:rPr lang="en-CA" dirty="0" smtClean="0">
                <a:solidFill>
                  <a:schemeClr val="bg1"/>
                </a:solidFill>
              </a:rPr>
              <a:t>function </a:t>
            </a:r>
            <a:r>
              <a:rPr lang="en-CA" dirty="0">
                <a:solidFill>
                  <a:schemeClr val="bg1"/>
                </a:solidFill>
              </a:rPr>
              <a:t>of your suggested visual? (e.g., representational, organizational, etc</a:t>
            </a:r>
            <a:r>
              <a:rPr lang="en-CA" dirty="0" smtClean="0">
                <a:solidFill>
                  <a:schemeClr val="bg1"/>
                </a:solidFill>
              </a:rPr>
              <a:t>.)</a:t>
            </a:r>
          </a:p>
          <a:p>
            <a:pPr lvl="0">
              <a:spcAft>
                <a:spcPts val="1200"/>
              </a:spcAft>
            </a:pPr>
            <a:r>
              <a:rPr lang="en-US" sz="2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 </a:t>
            </a:r>
            <a:r>
              <a:rPr lang="en-CA" sz="2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Pick one person from your group to briefly present your group’s ideas (</a:t>
            </a:r>
            <a:r>
              <a:rPr lang="en-CA" sz="2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 min</a:t>
            </a:r>
            <a:r>
              <a:rPr lang="en-CA" sz="2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
            </a:r>
          </a:p>
          <a:p>
            <a:pPr>
              <a:spcAft>
                <a:spcPts val="1200"/>
              </a:spcAft>
            </a:pPr>
            <a:endParaRPr lang="en-CA" dirty="0">
              <a:solidFill>
                <a:schemeClr val="bg1"/>
              </a:solidFill>
            </a:endParaRPr>
          </a:p>
          <a:p>
            <a:pPr algn="ctr">
              <a:spcBef>
                <a:spcPts val="1000"/>
              </a:spcBef>
              <a:spcAft>
                <a:spcPts val="1200"/>
              </a:spcAft>
              <a:buClr>
                <a:srgbClr val="4981C2"/>
              </a:buClr>
              <a:buSzPct val="120000"/>
            </a:pPr>
            <a:endParaRPr lang="en-US" sz="4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 name="Group 4"/>
          <p:cNvGrpSpPr/>
          <p:nvPr/>
        </p:nvGrpSpPr>
        <p:grpSpPr>
          <a:xfrm>
            <a:off x="717600" y="4807155"/>
            <a:ext cx="10486450" cy="988640"/>
            <a:chOff x="467945" y="5069602"/>
            <a:chExt cx="9783130" cy="988640"/>
          </a:xfrm>
        </p:grpSpPr>
        <p:sp>
          <p:nvSpPr>
            <p:cNvPr id="11" name="Rectangle 10"/>
            <p:cNvSpPr/>
            <p:nvPr/>
          </p:nvSpPr>
          <p:spPr>
            <a:xfrm>
              <a:off x="467945" y="5069602"/>
              <a:ext cx="9783130" cy="98864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467945" y="5069602"/>
              <a:ext cx="1065888" cy="988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lumMod val="9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99" y="5139406"/>
              <a:ext cx="766680" cy="824181"/>
            </a:xfrm>
            <a:prstGeom prst="rect">
              <a:avLst/>
            </a:prstGeom>
          </p:spPr>
        </p:pic>
        <p:sp>
          <p:nvSpPr>
            <p:cNvPr id="10" name="Rectangle 9"/>
            <p:cNvSpPr/>
            <p:nvPr/>
          </p:nvSpPr>
          <p:spPr>
            <a:xfrm>
              <a:off x="1683222" y="5336478"/>
              <a:ext cx="8199324" cy="425758"/>
            </a:xfrm>
            <a:prstGeom prst="rect">
              <a:avLst/>
            </a:prstGeom>
          </p:spPr>
          <p:txBody>
            <a:bodyPr wrap="square">
              <a:spAutoFit/>
            </a:bodyPr>
            <a:lstStyle/>
            <a:p>
              <a:pPr>
                <a:lnSpc>
                  <a:spcPts val="2600"/>
                </a:lnSpc>
                <a:spcAft>
                  <a:spcPts val="600"/>
                </a:spcAft>
              </a:pPr>
              <a:r>
                <a:rPr lang="en-US"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We will paste a link to the activity pdfs into your breakout room’s chat</a:t>
              </a:r>
              <a:r>
                <a:rPr lang="en-US"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t>
              </a:r>
              <a:r>
                <a:rPr lang="en-US" dirty="0" smtClean="0">
                  <a:latin typeface="Open Sans Light" panose="020B0306030504020204" pitchFamily="34" charset="0"/>
                  <a:ea typeface="Open Sans Light" panose="020B0306030504020204" pitchFamily="34" charset="0"/>
                  <a:cs typeface="Open Sans Light" panose="020B0306030504020204" pitchFamily="34" charset="0"/>
                  <a:hlinkClick r:id="rId4"/>
                </a:rPr>
                <a:t> </a:t>
              </a:r>
              <a:endParaRPr lang="en-CA"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693031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67945" y="179808"/>
            <a:ext cx="11148322"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700"/>
              </a:lnSpc>
              <a:spcAft>
                <a:spcPts val="3000"/>
              </a:spcAft>
            </a:pPr>
            <a:r>
              <a:rPr lang="en-US" sz="4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Group A</a:t>
            </a:r>
            <a:r>
              <a:rPr lang="en-CA"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r>
            <a:br>
              <a:rPr lang="en-CA"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endParaRPr lang="en-CA" sz="1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p:cNvPicPr/>
          <p:nvPr/>
        </p:nvPicPr>
        <p:blipFill>
          <a:blip r:embed="rId3"/>
          <a:stretch>
            <a:fillRect/>
          </a:stretch>
        </p:blipFill>
        <p:spPr>
          <a:xfrm>
            <a:off x="2645915" y="1787853"/>
            <a:ext cx="6792382" cy="4578825"/>
          </a:xfrm>
          <a:prstGeom prst="rect">
            <a:avLst/>
          </a:prstGeom>
          <a:ln>
            <a:solidFill>
              <a:schemeClr val="bg1">
                <a:lumMod val="50000"/>
              </a:schemeClr>
            </a:solidFill>
          </a:ln>
        </p:spPr>
      </p:pic>
      <p:sp>
        <p:nvSpPr>
          <p:cNvPr id="6" name="Rectangle 5"/>
          <p:cNvSpPr/>
          <p:nvPr/>
        </p:nvSpPr>
        <p:spPr>
          <a:xfrm>
            <a:off x="2145670" y="902828"/>
            <a:ext cx="7792872" cy="685059"/>
          </a:xfrm>
          <a:prstGeom prst="rect">
            <a:avLst/>
          </a:prstGeom>
        </p:spPr>
        <p:txBody>
          <a:bodyPr wrap="square">
            <a:spAutoFit/>
          </a:bodyPr>
          <a:lstStyle/>
          <a:p>
            <a:pPr algn="ctr">
              <a:lnSpc>
                <a:spcPct val="107000"/>
              </a:lnSpc>
              <a:spcAft>
                <a:spcPts val="600"/>
              </a:spcAft>
            </a:pP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Compare the incidence and mortality rates for males and females diagnosed with pancreatic cancer. </a:t>
            </a:r>
          </a:p>
        </p:txBody>
      </p:sp>
    </p:spTree>
    <p:extLst>
      <p:ext uri="{BB962C8B-B14F-4D97-AF65-F5344CB8AC3E}">
        <p14:creationId xmlns:p14="http://schemas.microsoft.com/office/powerpoint/2010/main" val="1875489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67945" y="179808"/>
            <a:ext cx="11148322"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700"/>
              </a:lnSpc>
              <a:spcAft>
                <a:spcPts val="3000"/>
              </a:spcAft>
            </a:pPr>
            <a:r>
              <a:rPr lang="en-US" sz="4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Group B</a:t>
            </a:r>
            <a:r>
              <a:rPr lang="en-CA"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r>
            <a:br>
              <a:rPr lang="en-CA"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endParaRPr lang="en-CA" sz="1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Rectangle 5"/>
          <p:cNvSpPr/>
          <p:nvPr/>
        </p:nvSpPr>
        <p:spPr>
          <a:xfrm>
            <a:off x="1624084" y="930123"/>
            <a:ext cx="9307773" cy="685059"/>
          </a:xfrm>
          <a:prstGeom prst="rect">
            <a:avLst/>
          </a:prstGeom>
        </p:spPr>
        <p:txBody>
          <a:bodyPr wrap="square">
            <a:spAutoFit/>
          </a:bodyPr>
          <a:lstStyle/>
          <a:p>
            <a:pPr algn="ctr">
              <a:lnSpc>
                <a:spcPct val="107000"/>
              </a:lnSpc>
              <a:spcAft>
                <a:spcPts val="600"/>
              </a:spcAft>
            </a:pP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 </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Explain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the role of the blood-brain and blood-nerve barriers in protecting the nervous system from chemotherapy agents. </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392" y="1781028"/>
            <a:ext cx="6903427" cy="4588645"/>
          </a:xfrm>
          <a:prstGeom prst="rect">
            <a:avLst/>
          </a:prstGeom>
        </p:spPr>
      </p:pic>
    </p:spTree>
    <p:extLst>
      <p:ext uri="{BB962C8B-B14F-4D97-AF65-F5344CB8AC3E}">
        <p14:creationId xmlns:p14="http://schemas.microsoft.com/office/powerpoint/2010/main" val="3944879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55599" y="2729998"/>
            <a:ext cx="5400000" cy="3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immunoglobulins</a:t>
            </a:r>
          </a:p>
        </p:txBody>
      </p:sp>
      <p:sp>
        <p:nvSpPr>
          <p:cNvPr id="8" name="Rectangle 7"/>
          <p:cNvSpPr/>
          <p:nvPr/>
        </p:nvSpPr>
        <p:spPr>
          <a:xfrm>
            <a:off x="9222377" y="6369045"/>
            <a:ext cx="2709396" cy="276999"/>
          </a:xfrm>
          <a:prstGeom prst="rect">
            <a:avLst/>
          </a:prstGeom>
        </p:spPr>
        <p:txBody>
          <a:bodyPr wrap="none">
            <a:spAutoFit/>
          </a:bodyPr>
          <a:lstStyle/>
          <a:p>
            <a:pPr algn="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(Clark &amp; Mayer</a:t>
            </a: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2016; Mayer, </a:t>
            </a: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2021) </a:t>
            </a:r>
            <a:endParaRPr lang="en-CA" sz="1200" dirty="0">
              <a:solidFill>
                <a:schemeClr val="bg1"/>
              </a:solidFill>
            </a:endParaRPr>
          </a:p>
        </p:txBody>
      </p:sp>
      <p:sp>
        <p:nvSpPr>
          <p:cNvPr id="2" name="Rectangle 1"/>
          <p:cNvSpPr/>
          <p:nvPr/>
        </p:nvSpPr>
        <p:spPr>
          <a:xfrm>
            <a:off x="770025" y="912929"/>
            <a:ext cx="10817938" cy="1323439"/>
          </a:xfrm>
          <a:prstGeom prst="rect">
            <a:avLst/>
          </a:prstGeom>
        </p:spPr>
        <p:txBody>
          <a:bodyPr wrap="square">
            <a:spAutoFit/>
          </a:bodyPr>
          <a:lstStyle/>
          <a:p>
            <a:pPr algn="ctr">
              <a:spcBef>
                <a:spcPts val="1000"/>
              </a:spcBef>
              <a:spcAft>
                <a:spcPts val="4800"/>
              </a:spcAft>
              <a:buClr>
                <a:srgbClr val="4981C2"/>
              </a:buClr>
              <a:buSzPct val="120000"/>
            </a:pPr>
            <a:r>
              <a:rPr lang="en-US" sz="4000" dirty="0">
                <a:solidFill>
                  <a:schemeClr val="bg1"/>
                </a:solidFill>
                <a:ea typeface="Open Sans ExtraBold" panose="020B0906030804020204" pitchFamily="34" charset="0"/>
                <a:cs typeface="Open Sans ExtraBold" panose="020B0906030804020204" pitchFamily="34" charset="0"/>
              </a:rPr>
              <a:t>People</a:t>
            </a:r>
            <a:r>
              <a:rPr lang="en-US"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4000" dirty="0">
                <a:solidFill>
                  <a:schemeClr val="bg1"/>
                </a:solidFill>
                <a:latin typeface="+mj-lt"/>
                <a:ea typeface="Open Sans ExtraBold" panose="020B0906030804020204" pitchFamily="34" charset="0"/>
                <a:cs typeface="Open Sans ExtraBold" panose="020B0906030804020204" pitchFamily="34" charset="0"/>
              </a:rPr>
              <a:t>learn better </a:t>
            </a:r>
            <a:r>
              <a:rPr lang="en-US" sz="4000" dirty="0">
                <a:solidFill>
                  <a:schemeClr val="bg1"/>
                </a:solidFill>
                <a:ea typeface="Open Sans ExtraBold" panose="020B0906030804020204" pitchFamily="34" charset="0"/>
                <a:cs typeface="Open Sans ExtraBold" panose="020B0906030804020204" pitchFamily="34" charset="0"/>
              </a:rPr>
              <a:t>from </a:t>
            </a:r>
            <a:r>
              <a:rPr lang="en-US" sz="4000" dirty="0" smtClean="0">
                <a:solidFill>
                  <a:schemeClr val="bg1"/>
                </a:solidFill>
                <a:ea typeface="Open Sans ExtraBold" panose="020B0906030804020204" pitchFamily="34" charset="0"/>
                <a:cs typeface="Open Sans ExtraBold" panose="020B0906030804020204" pitchFamily="34" charset="0"/>
              </a:rPr>
              <a:t/>
            </a:r>
            <a:br>
              <a:rPr lang="en-US" sz="4000" dirty="0" smtClean="0">
                <a:solidFill>
                  <a:schemeClr val="bg1"/>
                </a:solidFill>
                <a:ea typeface="Open Sans ExtraBold" panose="020B0906030804020204" pitchFamily="34" charset="0"/>
                <a:cs typeface="Open Sans ExtraBold" panose="020B0906030804020204" pitchFamily="34" charset="0"/>
              </a:rPr>
            </a:br>
            <a:r>
              <a:rPr lang="en-US" sz="4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words &amp; </a:t>
            </a:r>
            <a:r>
              <a:rPr lang="en-US"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pictures</a:t>
            </a:r>
            <a:r>
              <a:rPr lang="en-US" sz="4000" dirty="0">
                <a:solidFill>
                  <a:schemeClr val="bg1"/>
                </a:solidFill>
                <a:ea typeface="Open Sans ExtraBold" panose="020B0906030804020204" pitchFamily="34" charset="0"/>
                <a:cs typeface="Open Sans ExtraBold" panose="020B0906030804020204" pitchFamily="34" charset="0"/>
              </a:rPr>
              <a:t> </a:t>
            </a:r>
            <a:r>
              <a:rPr lang="en-US" sz="4000" dirty="0" smtClean="0">
                <a:solidFill>
                  <a:schemeClr val="bg1"/>
                </a:solidFill>
                <a:ea typeface="Open Sans ExtraBold" panose="020B0906030804020204" pitchFamily="34" charset="0"/>
                <a:cs typeface="Open Sans ExtraBold" panose="020B0906030804020204" pitchFamily="34" charset="0"/>
              </a:rPr>
              <a:t>than </a:t>
            </a:r>
            <a:r>
              <a:rPr lang="en-US" sz="4000" dirty="0">
                <a:solidFill>
                  <a:schemeClr val="bg1"/>
                </a:solidFill>
                <a:ea typeface="Open Sans ExtraBold" panose="020B0906030804020204" pitchFamily="34" charset="0"/>
                <a:cs typeface="Open Sans ExtraBold" panose="020B0906030804020204" pitchFamily="34" charset="0"/>
              </a:rPr>
              <a:t>from </a:t>
            </a:r>
            <a:r>
              <a:rPr lang="en-US"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words alone</a:t>
            </a:r>
            <a:r>
              <a:rPr lang="en-US" sz="4000" dirty="0" smtClean="0">
                <a:solidFill>
                  <a:schemeClr val="bg1"/>
                </a:solidFill>
                <a:ea typeface="Open Sans ExtraBold" panose="020B0906030804020204" pitchFamily="34" charset="0"/>
                <a:cs typeface="Open Sans ExtraBold" panose="020B0906030804020204" pitchFamily="34" charset="0"/>
              </a:rPr>
              <a:t>.</a:t>
            </a:r>
          </a:p>
        </p:txBody>
      </p:sp>
      <p:sp>
        <p:nvSpPr>
          <p:cNvPr id="6" name="Rectangle 5"/>
          <p:cNvSpPr/>
          <p:nvPr/>
        </p:nvSpPr>
        <p:spPr>
          <a:xfrm>
            <a:off x="6316329" y="2729997"/>
            <a:ext cx="5400000" cy="32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6603999" y="2990511"/>
            <a:ext cx="4983963" cy="2515240"/>
          </a:xfrm>
          <a:prstGeom prst="rect">
            <a:avLst/>
          </a:prstGeom>
          <a:noFill/>
        </p:spPr>
        <p:txBody>
          <a:bodyPr wrap="square" rtlCol="0">
            <a:spAutoFit/>
          </a:bodyPr>
          <a:lstStyle/>
          <a:p>
            <a:pPr>
              <a:lnSpc>
                <a:spcPct val="110000"/>
              </a:lnSpc>
            </a:pPr>
            <a:r>
              <a:rPr lang="en-CA" sz="1600" dirty="0"/>
              <a:t>An </a:t>
            </a:r>
            <a:r>
              <a:rPr lang="en-CA" sz="1600" dirty="0" smtClean="0"/>
              <a:t>immunoglobulin </a:t>
            </a:r>
            <a:r>
              <a:rPr lang="en-CA" sz="1600" dirty="0"/>
              <a:t>(</a:t>
            </a:r>
            <a:r>
              <a:rPr lang="en-CA" sz="1600" dirty="0" smtClean="0"/>
              <a:t>Ig) </a:t>
            </a:r>
            <a:r>
              <a:rPr lang="en-CA" sz="1600" dirty="0"/>
              <a:t>is a Y shaped protein made of four polypeptide chains, two light chains and two heavy </a:t>
            </a:r>
            <a:r>
              <a:rPr lang="en-CA" sz="1600" dirty="0" smtClean="0"/>
              <a:t>chains. </a:t>
            </a:r>
            <a:r>
              <a:rPr lang="en-US" sz="1600" dirty="0" smtClean="0"/>
              <a:t>Each </a:t>
            </a:r>
            <a:r>
              <a:rPr lang="en-US" sz="1600" dirty="0"/>
              <a:t>end of the immunoglobulin has a distinct purpose. The top of the Y is known as the variable </a:t>
            </a:r>
            <a:r>
              <a:rPr lang="en-US" sz="1600" dirty="0" smtClean="0"/>
              <a:t>domain. The </a:t>
            </a:r>
            <a:r>
              <a:rPr lang="en-US" sz="1600" dirty="0"/>
              <a:t>variable domain establishes the unique antigen binding of that specific Ig. The bottom of the Y is the constant </a:t>
            </a:r>
            <a:r>
              <a:rPr lang="en-US" sz="1600" dirty="0" smtClean="0"/>
              <a:t>domain </a:t>
            </a:r>
            <a:r>
              <a:rPr lang="en-US" sz="1600" dirty="0"/>
              <a:t>and is responsible for activating the immune system through its interaction with cell surface receptors. </a:t>
            </a:r>
            <a:endParaRPr lang="en-CA" sz="1600" dirty="0"/>
          </a:p>
        </p:txBody>
      </p:sp>
      <p:sp>
        <p:nvSpPr>
          <p:cNvPr id="11" name="Rectangle 10"/>
          <p:cNvSpPr/>
          <p:nvPr/>
        </p:nvSpPr>
        <p:spPr>
          <a:xfrm>
            <a:off x="668887" y="5262845"/>
            <a:ext cx="4608499" cy="369332"/>
          </a:xfrm>
          <a:prstGeom prst="rect">
            <a:avLst/>
          </a:prstGeom>
        </p:spPr>
        <p:txBody>
          <a:bodyPr wrap="square">
            <a:spAutoFit/>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Immunoglobulin (antibody) structure.</a:t>
            </a:r>
            <a:endParaRPr lang="en-CA"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p:cNvGrpSpPr/>
          <p:nvPr/>
        </p:nvGrpSpPr>
        <p:grpSpPr>
          <a:xfrm>
            <a:off x="-387049" y="2983036"/>
            <a:ext cx="6212114" cy="2129210"/>
            <a:chOff x="-336247" y="3203178"/>
            <a:chExt cx="6212114" cy="212921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826" y="3203178"/>
              <a:ext cx="2299547" cy="2129210"/>
            </a:xfrm>
            <a:prstGeom prst="rect">
              <a:avLst/>
            </a:prstGeom>
          </p:spPr>
        </p:pic>
        <p:sp>
          <p:nvSpPr>
            <p:cNvPr id="7" name="Rectangle 6"/>
            <p:cNvSpPr/>
            <p:nvPr/>
          </p:nvSpPr>
          <p:spPr>
            <a:xfrm>
              <a:off x="-78579" y="3554003"/>
              <a:ext cx="1752600" cy="584775"/>
            </a:xfrm>
            <a:prstGeom prst="rect">
              <a:avLst/>
            </a:prstGeom>
          </p:spPr>
          <p:txBody>
            <a:bodyPr wrap="square">
              <a:spAutoFit/>
            </a:bodyPr>
            <a:lstStyle/>
            <a:p>
              <a:pPr algn="r"/>
              <a:r>
                <a:rPr lang="en-US" sz="1600" dirty="0" smtClean="0"/>
                <a:t>Variable </a:t>
              </a:r>
              <a:br>
                <a:rPr lang="en-US" sz="1600" dirty="0" smtClean="0"/>
              </a:br>
              <a:r>
                <a:rPr lang="en-US" sz="1600" dirty="0" smtClean="0"/>
                <a:t>domain</a:t>
              </a:r>
              <a:endParaRPr lang="en-CA" sz="1600" dirty="0"/>
            </a:p>
          </p:txBody>
        </p:sp>
        <p:sp>
          <p:nvSpPr>
            <p:cNvPr id="9" name="Rectangle 8"/>
            <p:cNvSpPr/>
            <p:nvPr/>
          </p:nvSpPr>
          <p:spPr>
            <a:xfrm>
              <a:off x="-336247" y="4358557"/>
              <a:ext cx="2010268" cy="584775"/>
            </a:xfrm>
            <a:prstGeom prst="rect">
              <a:avLst/>
            </a:prstGeom>
          </p:spPr>
          <p:txBody>
            <a:bodyPr wrap="square">
              <a:spAutoFit/>
            </a:bodyPr>
            <a:lstStyle/>
            <a:p>
              <a:pPr algn="r"/>
              <a:r>
                <a:rPr lang="en-US" sz="1600" dirty="0" smtClean="0"/>
                <a:t>Constant </a:t>
              </a:r>
              <a:br>
                <a:rPr lang="en-US" sz="1600" dirty="0" smtClean="0"/>
              </a:br>
              <a:r>
                <a:rPr lang="en-US" sz="1600" dirty="0" smtClean="0"/>
                <a:t>domain</a:t>
              </a:r>
              <a:endParaRPr lang="en-CA" sz="1600" dirty="0"/>
            </a:p>
          </p:txBody>
        </p:sp>
        <p:sp>
          <p:nvSpPr>
            <p:cNvPr id="10" name="Rectangle 9"/>
            <p:cNvSpPr/>
            <p:nvPr/>
          </p:nvSpPr>
          <p:spPr>
            <a:xfrm>
              <a:off x="3602905" y="3249200"/>
              <a:ext cx="1752600" cy="338554"/>
            </a:xfrm>
            <a:prstGeom prst="rect">
              <a:avLst/>
            </a:prstGeom>
          </p:spPr>
          <p:txBody>
            <a:bodyPr wrap="square">
              <a:spAutoFit/>
            </a:bodyPr>
            <a:lstStyle/>
            <a:p>
              <a:r>
                <a:rPr lang="en-US" sz="1600" dirty="0" smtClean="0"/>
                <a:t>Antigen</a:t>
              </a:r>
              <a:endParaRPr lang="en-CA" sz="1600" dirty="0"/>
            </a:p>
          </p:txBody>
        </p:sp>
        <p:sp>
          <p:nvSpPr>
            <p:cNvPr id="12" name="Rectangle 11"/>
            <p:cNvSpPr/>
            <p:nvPr/>
          </p:nvSpPr>
          <p:spPr>
            <a:xfrm>
              <a:off x="3602905" y="3551948"/>
              <a:ext cx="2272962" cy="338554"/>
            </a:xfrm>
            <a:prstGeom prst="rect">
              <a:avLst/>
            </a:prstGeom>
          </p:spPr>
          <p:txBody>
            <a:bodyPr wrap="square">
              <a:spAutoFit/>
            </a:bodyPr>
            <a:lstStyle/>
            <a:p>
              <a:r>
                <a:rPr lang="en-US" sz="1600" dirty="0" smtClean="0"/>
                <a:t>Antigen binding site</a:t>
              </a:r>
              <a:endParaRPr lang="en-CA" sz="1600" dirty="0"/>
            </a:p>
          </p:txBody>
        </p:sp>
        <p:sp>
          <p:nvSpPr>
            <p:cNvPr id="13" name="Rectangle 12"/>
            <p:cNvSpPr/>
            <p:nvPr/>
          </p:nvSpPr>
          <p:spPr>
            <a:xfrm>
              <a:off x="3602905" y="3986434"/>
              <a:ext cx="2272962" cy="338554"/>
            </a:xfrm>
            <a:prstGeom prst="rect">
              <a:avLst/>
            </a:prstGeom>
          </p:spPr>
          <p:txBody>
            <a:bodyPr wrap="square">
              <a:spAutoFit/>
            </a:bodyPr>
            <a:lstStyle/>
            <a:p>
              <a:r>
                <a:rPr lang="en-US" sz="1600" dirty="0" smtClean="0"/>
                <a:t>Light chain</a:t>
              </a:r>
              <a:endParaRPr lang="en-CA" sz="1600" dirty="0"/>
            </a:p>
          </p:txBody>
        </p:sp>
        <p:sp>
          <p:nvSpPr>
            <p:cNvPr id="14" name="Rectangle 13"/>
            <p:cNvSpPr/>
            <p:nvPr/>
          </p:nvSpPr>
          <p:spPr>
            <a:xfrm>
              <a:off x="3602905" y="4550091"/>
              <a:ext cx="2272962" cy="338554"/>
            </a:xfrm>
            <a:prstGeom prst="rect">
              <a:avLst/>
            </a:prstGeom>
          </p:spPr>
          <p:txBody>
            <a:bodyPr wrap="square">
              <a:spAutoFit/>
            </a:bodyPr>
            <a:lstStyle/>
            <a:p>
              <a:r>
                <a:rPr lang="en-US" sz="1600" dirty="0" smtClean="0"/>
                <a:t>Heavy chain</a:t>
              </a:r>
              <a:endParaRPr lang="en-CA" sz="1600" dirty="0"/>
            </a:p>
          </p:txBody>
        </p:sp>
      </p:grpSp>
    </p:spTree>
    <p:extLst>
      <p:ext uri="{BB962C8B-B14F-4D97-AF65-F5344CB8AC3E}">
        <p14:creationId xmlns:p14="http://schemas.microsoft.com/office/powerpoint/2010/main" val="1129645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67945" y="179808"/>
            <a:ext cx="11148322"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700"/>
              </a:lnSpc>
              <a:spcAft>
                <a:spcPts val="3000"/>
              </a:spcAft>
            </a:pPr>
            <a:r>
              <a:rPr lang="en-US" sz="40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Group C</a:t>
            </a:r>
            <a:r>
              <a:rPr lang="en-CA"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r>
            <a:br>
              <a:rPr lang="en-CA"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endParaRPr lang="en-CA" sz="1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Rectangle 5"/>
          <p:cNvSpPr/>
          <p:nvPr/>
        </p:nvSpPr>
        <p:spPr>
          <a:xfrm>
            <a:off x="968992" y="930123"/>
            <a:ext cx="10570190" cy="685059"/>
          </a:xfrm>
          <a:prstGeom prst="rect">
            <a:avLst/>
          </a:prstGeom>
        </p:spPr>
        <p:txBody>
          <a:bodyPr wrap="square">
            <a:spAutoFit/>
          </a:bodyPr>
          <a:lstStyle/>
          <a:p>
            <a:pPr algn="ctr">
              <a:lnSpc>
                <a:spcPct val="107000"/>
              </a:lnSpc>
              <a:spcAft>
                <a:spcPts val="600"/>
              </a:spcAft>
            </a:pP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 </a:t>
            </a:r>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Locate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common assessment scales for older persons with cancer including comorbidity scales, cognitive impairment scales, and polypharmacy scales.</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a:stretch>
            <a:fillRect/>
          </a:stretch>
        </p:blipFill>
        <p:spPr>
          <a:xfrm>
            <a:off x="2700659" y="1774204"/>
            <a:ext cx="6832302" cy="4588645"/>
          </a:xfrm>
          <a:prstGeom prst="rect">
            <a:avLst/>
          </a:prstGeom>
        </p:spPr>
      </p:pic>
    </p:spTree>
    <p:extLst>
      <p:ext uri="{BB962C8B-B14F-4D97-AF65-F5344CB8AC3E}">
        <p14:creationId xmlns:p14="http://schemas.microsoft.com/office/powerpoint/2010/main" val="227968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32867" y="555123"/>
            <a:ext cx="7159272" cy="214328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spcAft>
                <a:spcPts val="600"/>
              </a:spcAft>
            </a:pPr>
            <a:r>
              <a:rPr lang="en-US" sz="3200" dirty="0" smtClean="0">
                <a:latin typeface="Open Sans ExtraBold" panose="020B0906030804020204" pitchFamily="34" charset="0"/>
                <a:ea typeface="Open Sans ExtraBold" panose="020B0906030804020204" pitchFamily="34" charset="0"/>
                <a:cs typeface="Open Sans ExtraBold" panose="020B0906030804020204" pitchFamily="34" charset="0"/>
              </a:rPr>
              <a:t>Public </a:t>
            </a:r>
            <a:r>
              <a:rPr lang="en-US" sz="3200" dirty="0">
                <a:latin typeface="Open Sans ExtraBold" panose="020B0906030804020204" pitchFamily="34" charset="0"/>
                <a:ea typeface="Open Sans ExtraBold" panose="020B0906030804020204" pitchFamily="34" charset="0"/>
                <a:cs typeface="Open Sans ExtraBold" panose="020B0906030804020204" pitchFamily="34" charset="0"/>
              </a:rPr>
              <a:t>Domain </a:t>
            </a:r>
            <a:r>
              <a:rPr lang="en-US" sz="3200" dirty="0" smtClean="0">
                <a:latin typeface="+mn-lt"/>
              </a:rPr>
              <a:t>Images</a:t>
            </a:r>
          </a:p>
          <a:p>
            <a:pPr algn="l">
              <a:lnSpc>
                <a:spcPct val="110000"/>
              </a:lnSpc>
              <a:spcAft>
                <a:spcPts val="1200"/>
              </a:spcAft>
            </a:pPr>
            <a:r>
              <a:rPr lang="en-US" sz="1800" dirty="0" smtClean="0">
                <a:latin typeface="+mn-lt"/>
              </a:rPr>
              <a:t>The image creator has given </a:t>
            </a:r>
            <a:r>
              <a:rPr lang="en-US" sz="1800" dirty="0">
                <a:latin typeface="+mn-lt"/>
              </a:rPr>
              <a:t>up their </a:t>
            </a:r>
            <a:r>
              <a:rPr lang="en-US" sz="1800" dirty="0" smtClean="0">
                <a:latin typeface="+mn-lt"/>
              </a:rPr>
              <a:t>copyright. Images licensed as Public Domain may be distributed, remixed, adapted, </a:t>
            </a:r>
            <a:r>
              <a:rPr lang="en-US" sz="1800" dirty="0">
                <a:latin typeface="+mn-lt"/>
              </a:rPr>
              <a:t>and </a:t>
            </a:r>
            <a:r>
              <a:rPr lang="en-US" sz="1800" dirty="0" smtClean="0">
                <a:latin typeface="+mn-lt"/>
              </a:rPr>
              <a:t>built upon in </a:t>
            </a:r>
            <a:r>
              <a:rPr lang="en-US" sz="1800" dirty="0">
                <a:latin typeface="+mn-lt"/>
              </a:rPr>
              <a:t>any medium or format, with no conditions</a:t>
            </a:r>
            <a:r>
              <a:rPr lang="en-US" sz="2000" dirty="0">
                <a:latin typeface="+mn-lt"/>
              </a:rPr>
              <a:t>.</a:t>
            </a:r>
            <a:endParaRPr lang="en-US" sz="2000" dirty="0" smtClean="0">
              <a:latin typeface="+mn-lt"/>
            </a:endParaRPr>
          </a:p>
          <a:p>
            <a:pPr algn="l">
              <a:lnSpc>
                <a:spcPct val="110000"/>
              </a:lnSpc>
              <a:spcAft>
                <a:spcPts val="1200"/>
              </a:spcAft>
            </a:pPr>
            <a:endParaRPr lang="en-CA" sz="1000" dirty="0">
              <a:latin typeface="+mn-lt"/>
              <a:ea typeface="Open Sans Light" panose="020B0306030504020204" pitchFamily="34" charset="0"/>
              <a:cs typeface="Open Sans Light" panose="020B0306030504020204" pitchFamily="34" charset="0"/>
            </a:endParaRPr>
          </a:p>
        </p:txBody>
      </p:sp>
      <p:sp>
        <p:nvSpPr>
          <p:cNvPr id="13" name="Rectangle 12"/>
          <p:cNvSpPr/>
          <p:nvPr/>
        </p:nvSpPr>
        <p:spPr>
          <a:xfrm>
            <a:off x="4569093" y="2975456"/>
            <a:ext cx="6792668" cy="3702552"/>
          </a:xfrm>
          <a:prstGeom prst="rect">
            <a:avLst/>
          </a:prstGeom>
        </p:spPr>
        <p:txBody>
          <a:bodyPr wrap="square">
            <a:spAutoFit/>
          </a:bodyPr>
          <a:lstStyle/>
          <a:p>
            <a:pPr>
              <a:spcAft>
                <a:spcPts val="600"/>
              </a:spcAft>
            </a:pPr>
            <a:r>
              <a:rPr lang="en-US" sz="3200" dirty="0" smtClean="0">
                <a:solidFill>
                  <a:schemeClr val="accent6"/>
                </a:solidFill>
                <a:latin typeface="Open Sans ExtraBold" panose="020B0906030804020204" pitchFamily="34" charset="0"/>
                <a:ea typeface="Open Sans ExtraBold" panose="020B0906030804020204" pitchFamily="34" charset="0"/>
                <a:cs typeface="Open Sans ExtraBold" panose="020B0906030804020204" pitchFamily="34" charset="0"/>
              </a:rPr>
              <a:t>Creative Commons </a:t>
            </a:r>
            <a:r>
              <a:rPr lang="en-US" sz="3200" dirty="0" smtClean="0"/>
              <a:t>Images</a:t>
            </a:r>
          </a:p>
          <a:p>
            <a:pPr>
              <a:lnSpc>
                <a:spcPct val="110000"/>
              </a:lnSpc>
              <a:spcAft>
                <a:spcPts val="600"/>
              </a:spcAft>
            </a:pPr>
            <a:r>
              <a:rPr lang="en-US" dirty="0"/>
              <a:t>The image creator has </a:t>
            </a:r>
            <a:r>
              <a:rPr lang="en-US" dirty="0" smtClean="0"/>
              <a:t>retained </a:t>
            </a:r>
            <a:r>
              <a:rPr lang="en-US" dirty="0"/>
              <a:t>their </a:t>
            </a:r>
            <a:r>
              <a:rPr lang="en-US" dirty="0" smtClean="0"/>
              <a:t>copyright, </a:t>
            </a:r>
            <a:r>
              <a:rPr lang="en-US" dirty="0"/>
              <a:t>but allows others to use their image under 1-4 </a:t>
            </a:r>
            <a:r>
              <a:rPr lang="en-US" dirty="0" smtClean="0"/>
              <a:t>conditions:</a:t>
            </a:r>
            <a:endParaRPr lang="en-CA" dirty="0">
              <a:ea typeface="Open Sans Light" panose="020B0306030504020204" pitchFamily="34" charset="0"/>
              <a:cs typeface="Open Sans Light" panose="020B0306030504020204" pitchFamily="34" charset="0"/>
            </a:endParaRPr>
          </a:p>
          <a:p>
            <a:pPr>
              <a:spcAft>
                <a:spcPts val="1200"/>
              </a:spcAft>
            </a:pPr>
            <a:r>
              <a:rPr lang="en-US" dirty="0" smtClean="0">
                <a:solidFill>
                  <a:schemeClr val="accent6"/>
                </a:solidFill>
                <a:latin typeface="Open Sans ExtraBold" panose="020B0906030804020204" pitchFamily="34" charset="0"/>
                <a:ea typeface="Open Sans ExtraBold" panose="020B0906030804020204" pitchFamily="34" charset="0"/>
                <a:cs typeface="Open Sans ExtraBold" panose="020B0906030804020204" pitchFamily="34" charset="0"/>
              </a:rPr>
              <a:t>BY</a:t>
            </a:r>
            <a:r>
              <a:rPr lang="en-US" b="1" dirty="0" smtClean="0">
                <a:solidFill>
                  <a:schemeClr val="accent6"/>
                </a:solidFill>
                <a:ea typeface="Open Sans ExtraBold" panose="020B0906030804020204" pitchFamily="34" charset="0"/>
                <a:cs typeface="Open Sans ExtraBold" panose="020B0906030804020204" pitchFamily="34" charset="0"/>
              </a:rPr>
              <a:t> - </a:t>
            </a:r>
            <a:r>
              <a:rPr lang="en-US" dirty="0" smtClean="0"/>
              <a:t>Credit </a:t>
            </a:r>
            <a:r>
              <a:rPr lang="en-US" dirty="0"/>
              <a:t>must be given to the creator</a:t>
            </a:r>
            <a:r>
              <a:rPr lang="en-US" dirty="0" smtClean="0">
                <a:solidFill>
                  <a:schemeClr val="accent6"/>
                </a:solidFill>
                <a:latin typeface="Open Sans ExtraBold" panose="020B0906030804020204" pitchFamily="34" charset="0"/>
                <a:ea typeface="Open Sans ExtraBold" panose="020B0906030804020204" pitchFamily="34" charset="0"/>
                <a:cs typeface="Open Sans ExtraBold" panose="020B0906030804020204" pitchFamily="34" charset="0"/>
              </a:rPr>
              <a:t> </a:t>
            </a:r>
          </a:p>
          <a:p>
            <a:pPr>
              <a:spcAft>
                <a:spcPts val="1200"/>
              </a:spcAft>
            </a:pPr>
            <a:r>
              <a:rPr lang="en-US" dirty="0" smtClean="0">
                <a:solidFill>
                  <a:schemeClr val="accent6"/>
                </a:solidFill>
                <a:effectLst/>
                <a:latin typeface="Open Sans ExtraBold" panose="020B0906030804020204" pitchFamily="34" charset="0"/>
                <a:ea typeface="Open Sans ExtraBold" panose="020B0906030804020204" pitchFamily="34" charset="0"/>
                <a:cs typeface="Open Sans ExtraBold" panose="020B0906030804020204" pitchFamily="34" charset="0"/>
              </a:rPr>
              <a:t>NC </a:t>
            </a:r>
            <a:r>
              <a:rPr lang="en-US" b="1" dirty="0">
                <a:solidFill>
                  <a:schemeClr val="accent6"/>
                </a:solidFill>
                <a:ea typeface="Open Sans ExtraBold" panose="020B0906030804020204" pitchFamily="34" charset="0"/>
                <a:cs typeface="Open Sans ExtraBold" panose="020B0906030804020204" pitchFamily="34" charset="0"/>
              </a:rPr>
              <a:t>- </a:t>
            </a:r>
            <a:r>
              <a:rPr lang="en-US" dirty="0"/>
              <a:t>Only noncommercial uses of the work are </a:t>
            </a:r>
            <a:r>
              <a:rPr lang="en-US" dirty="0" smtClean="0"/>
              <a:t>permitted </a:t>
            </a:r>
          </a:p>
          <a:p>
            <a:pPr>
              <a:spcAft>
                <a:spcPts val="1200"/>
              </a:spcAft>
            </a:pPr>
            <a:r>
              <a:rPr lang="en-US" dirty="0" smtClean="0">
                <a:solidFill>
                  <a:schemeClr val="accent6"/>
                </a:solidFill>
                <a:latin typeface="Open Sans ExtraBold" panose="020B0906030804020204" pitchFamily="34" charset="0"/>
                <a:ea typeface="Open Sans ExtraBold" panose="020B0906030804020204" pitchFamily="34" charset="0"/>
                <a:cs typeface="Open Sans ExtraBold" panose="020B0906030804020204" pitchFamily="34" charset="0"/>
              </a:rPr>
              <a:t>ND</a:t>
            </a:r>
            <a:r>
              <a:rPr lang="en-US" b="1" dirty="0" smtClean="0">
                <a:solidFill>
                  <a:schemeClr val="accent6"/>
                </a:solidFill>
                <a:ea typeface="Open Sans ExtraBold" panose="020B0906030804020204" pitchFamily="34" charset="0"/>
                <a:cs typeface="Open Sans ExtraBold" panose="020B0906030804020204" pitchFamily="34" charset="0"/>
              </a:rPr>
              <a:t> </a:t>
            </a:r>
            <a:r>
              <a:rPr lang="en-US" b="1" dirty="0">
                <a:solidFill>
                  <a:schemeClr val="accent6"/>
                </a:solidFill>
                <a:ea typeface="Open Sans ExtraBold" panose="020B0906030804020204" pitchFamily="34" charset="0"/>
                <a:cs typeface="Open Sans ExtraBold" panose="020B0906030804020204" pitchFamily="34" charset="0"/>
              </a:rPr>
              <a:t>- </a:t>
            </a:r>
            <a:r>
              <a:rPr lang="en-US" dirty="0" smtClean="0"/>
              <a:t>No </a:t>
            </a:r>
            <a:r>
              <a:rPr lang="en-US" dirty="0"/>
              <a:t>derivatives or adaptations of the work are permitted</a:t>
            </a:r>
            <a:endParaRPr lang="en-US" dirty="0" smtClean="0">
              <a:solidFill>
                <a:schemeClr val="accent6"/>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spcAft>
                <a:spcPts val="1200"/>
              </a:spcAft>
            </a:pPr>
            <a:r>
              <a:rPr lang="en-US" dirty="0" smtClean="0">
                <a:solidFill>
                  <a:schemeClr val="accent6"/>
                </a:solidFill>
                <a:effectLst/>
                <a:latin typeface="Open Sans ExtraBold" panose="020B0906030804020204" pitchFamily="34" charset="0"/>
                <a:ea typeface="Open Sans ExtraBold" panose="020B0906030804020204" pitchFamily="34" charset="0"/>
                <a:cs typeface="Open Sans ExtraBold" panose="020B0906030804020204" pitchFamily="34" charset="0"/>
              </a:rPr>
              <a:t>SA</a:t>
            </a:r>
            <a:r>
              <a:rPr lang="en-US" b="1" dirty="0">
                <a:solidFill>
                  <a:schemeClr val="accent6"/>
                </a:solidFill>
                <a:ea typeface="Open Sans ExtraBold" panose="020B0906030804020204" pitchFamily="34" charset="0"/>
                <a:cs typeface="Open Sans ExtraBold" panose="020B0906030804020204" pitchFamily="34" charset="0"/>
              </a:rPr>
              <a:t> - </a:t>
            </a:r>
            <a:r>
              <a:rPr lang="en-US" dirty="0" smtClean="0"/>
              <a:t>Adaptations </a:t>
            </a:r>
            <a:r>
              <a:rPr lang="en-US" dirty="0"/>
              <a:t>must be shared under the same terms</a:t>
            </a:r>
            <a:endParaRPr lang="en-US" dirty="0" smtClean="0">
              <a:solidFill>
                <a:schemeClr val="accent6"/>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spcAft>
                <a:spcPts val="600"/>
              </a:spcAft>
            </a:pPr>
            <a:endParaRPr lang="en-US" dirty="0" smtClean="0">
              <a:solidFill>
                <a:schemeClr val="accent6"/>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endParaRPr lang="en-US" dirty="0">
              <a:effectLs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38" y="766831"/>
            <a:ext cx="3564125" cy="1255846"/>
          </a:xfrm>
          <a:prstGeom prst="rect">
            <a:avLst/>
          </a:prstGeom>
        </p:spPr>
      </p:pic>
      <p:grpSp>
        <p:nvGrpSpPr>
          <p:cNvPr id="17" name="Group 16"/>
          <p:cNvGrpSpPr/>
          <p:nvPr/>
        </p:nvGrpSpPr>
        <p:grpSpPr>
          <a:xfrm>
            <a:off x="515709" y="2997297"/>
            <a:ext cx="3564125" cy="2828407"/>
            <a:chOff x="515709" y="2997297"/>
            <a:chExt cx="3564125" cy="2828407"/>
          </a:xfrm>
        </p:grpSpPr>
        <p:sp>
          <p:nvSpPr>
            <p:cNvPr id="2" name="Rectangle 1"/>
            <p:cNvSpPr/>
            <p:nvPr/>
          </p:nvSpPr>
          <p:spPr>
            <a:xfrm>
              <a:off x="515709" y="2997297"/>
              <a:ext cx="3564125" cy="1454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96" y="3282532"/>
              <a:ext cx="3107549" cy="7610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709" y="5222143"/>
              <a:ext cx="1709201" cy="59800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6301" y="5222142"/>
              <a:ext cx="1725073" cy="60356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6301" y="4537305"/>
              <a:ext cx="1725073" cy="60356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709" y="4542858"/>
              <a:ext cx="1709201" cy="598009"/>
            </a:xfrm>
            <a:prstGeom prst="rect">
              <a:avLst/>
            </a:prstGeom>
          </p:spPr>
        </p:pic>
      </p:grpSp>
    </p:spTree>
    <p:extLst>
      <p:ext uri="{BB962C8B-B14F-4D97-AF65-F5344CB8AC3E}">
        <p14:creationId xmlns:p14="http://schemas.microsoft.com/office/powerpoint/2010/main" val="2950894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944" y="288992"/>
            <a:ext cx="11410547"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700"/>
              </a:lnSpc>
              <a:spcAft>
                <a:spcPts val="3000"/>
              </a:spcAft>
            </a:pPr>
            <a:r>
              <a:rPr lang="en-US" sz="3200" dirty="0" smtClean="0">
                <a:latin typeface="+mn-lt"/>
              </a:rPr>
              <a:t>Sourcing </a:t>
            </a:r>
            <a:r>
              <a:rPr lang="en-US" sz="3200" dirty="0">
                <a:latin typeface="Open Sans ExtraBold" panose="020B0906030804020204" pitchFamily="34" charset="0"/>
                <a:ea typeface="Open Sans ExtraBold" panose="020B0906030804020204" pitchFamily="34" charset="0"/>
                <a:cs typeface="Open Sans ExtraBold" panose="020B0906030804020204" pitchFamily="34" charset="0"/>
              </a:rPr>
              <a:t>Creative Commons </a:t>
            </a:r>
            <a:r>
              <a:rPr lang="en-US" sz="3200" dirty="0">
                <a:latin typeface="+mn-lt"/>
              </a:rPr>
              <a:t>and </a:t>
            </a:r>
            <a:r>
              <a:rPr lang="en-US" sz="3200" dirty="0">
                <a:latin typeface="Open Sans ExtraBold" panose="020B0906030804020204" pitchFamily="34" charset="0"/>
                <a:ea typeface="Open Sans ExtraBold" panose="020B0906030804020204" pitchFamily="34" charset="0"/>
                <a:cs typeface="Open Sans ExtraBold" panose="020B0906030804020204" pitchFamily="34" charset="0"/>
              </a:rPr>
              <a:t>Public Domain </a:t>
            </a:r>
            <a:r>
              <a:rPr lang="en-US" sz="3200" dirty="0">
                <a:latin typeface="+mn-lt"/>
              </a:rPr>
              <a:t>Images</a:t>
            </a:r>
            <a:endParaRPr lang="en-CA" sz="1000" dirty="0">
              <a:latin typeface="+mn-lt"/>
              <a:ea typeface="Open Sans Light" panose="020B0306030504020204" pitchFamily="34" charset="0"/>
              <a:cs typeface="Open Sans Light" panose="020B0306030504020204" pitchFamily="34" charset="0"/>
            </a:endParaRPr>
          </a:p>
        </p:txBody>
      </p:sp>
      <p:sp>
        <p:nvSpPr>
          <p:cNvPr id="5" name="TextBox 4"/>
          <p:cNvSpPr txBox="1"/>
          <p:nvPr/>
        </p:nvSpPr>
        <p:spPr>
          <a:xfrm>
            <a:off x="467944" y="1272490"/>
            <a:ext cx="5025280" cy="5027017"/>
          </a:xfrm>
          <a:prstGeom prst="rect">
            <a:avLst/>
          </a:prstGeom>
          <a:noFill/>
        </p:spPr>
        <p:txBody>
          <a:bodyPr wrap="square" rtlCol="0">
            <a:spAutoFit/>
          </a:bodyPr>
          <a:lstStyle/>
          <a:p>
            <a:pPr marL="285750" indent="-285750">
              <a:spcAft>
                <a:spcPts val="1600"/>
              </a:spcAft>
              <a:buClr>
                <a:schemeClr val="accent1"/>
              </a:buClr>
              <a:buSzPct val="120000"/>
              <a:buFont typeface="Arial" panose="020B0604020202020204" pitchFamily="34" charset="0"/>
              <a:buChar char="•"/>
            </a:pP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Open-Access Journals </a:t>
            </a:r>
            <a:r>
              <a:rPr lang="en-US" dirty="0" smtClean="0"/>
              <a:t>(e.g</a:t>
            </a:r>
            <a:r>
              <a:rPr lang="en-US" dirty="0"/>
              <a:t>., </a:t>
            </a:r>
            <a:r>
              <a:rPr lang="en-US" dirty="0" smtClean="0">
                <a:hlinkClick r:id="rId3"/>
              </a:rPr>
              <a:t>https://openi.nlm.nih.gov/</a:t>
            </a:r>
            <a:r>
              <a:rPr lang="en-US" dirty="0" smtClean="0"/>
              <a:t>)</a:t>
            </a:r>
          </a:p>
          <a:p>
            <a:pPr marL="285750" indent="-285750">
              <a:spcAft>
                <a:spcPts val="600"/>
              </a:spcAft>
              <a:buClr>
                <a:schemeClr val="accent1"/>
              </a:buClr>
              <a:buSzPct val="120000"/>
              <a:buFont typeface="Arial" panose="020B0604020202020204" pitchFamily="34" charset="0"/>
              <a:buChar char="•"/>
            </a:pPr>
            <a:r>
              <a:rPr lang="en-US" dirty="0" smtClean="0"/>
              <a:t>US </a:t>
            </a:r>
            <a:r>
              <a:rPr lang="en-US" i="1" dirty="0" smtClean="0">
                <a:latin typeface="Open Sans ExtraBold" panose="020B0906030804020204" pitchFamily="34" charset="0"/>
                <a:ea typeface="Open Sans ExtraBold" panose="020B0906030804020204" pitchFamily="34" charset="0"/>
                <a:cs typeface="Open Sans ExtraBold" panose="020B0906030804020204" pitchFamily="34" charset="0"/>
              </a:rPr>
              <a:t>National Institutes of Health </a:t>
            </a:r>
            <a:r>
              <a:rPr lang="en-US" dirty="0" smtClean="0"/>
              <a:t>Media Libraries, e.g., </a:t>
            </a:r>
          </a:p>
          <a:p>
            <a:pPr marL="742950" lvl="1" indent="-285750">
              <a:spcAft>
                <a:spcPts val="1200"/>
              </a:spcAft>
              <a:buClr>
                <a:schemeClr val="tx2">
                  <a:lumMod val="75000"/>
                </a:schemeClr>
              </a:buClr>
              <a:buSzPct val="120000"/>
              <a:buFont typeface="Arial" panose="020B0604020202020204" pitchFamily="34" charset="0"/>
              <a:buChar char="•"/>
            </a:pPr>
            <a:r>
              <a:rPr lang="en-US" dirty="0" smtClean="0">
                <a:hlinkClick r:id="rId4"/>
              </a:rPr>
              <a:t>www.niddk.nih.gov/news/media-library</a:t>
            </a:r>
            <a:endParaRPr lang="en-US" dirty="0"/>
          </a:p>
          <a:p>
            <a:pPr marL="742950" lvl="1" indent="-285750">
              <a:spcAft>
                <a:spcPts val="2200"/>
              </a:spcAft>
              <a:buClr>
                <a:schemeClr val="tx2">
                  <a:lumMod val="75000"/>
                </a:schemeClr>
              </a:buClr>
              <a:buSzPct val="120000"/>
              <a:buFont typeface="Arial" panose="020B0604020202020204" pitchFamily="34" charset="0"/>
              <a:buChar char="•"/>
            </a:pPr>
            <a:r>
              <a:rPr lang="en-US" dirty="0" smtClean="0">
                <a:hlinkClick r:id="rId5"/>
              </a:rPr>
              <a:t>https</a:t>
            </a:r>
            <a:r>
              <a:rPr lang="en-US" dirty="0">
                <a:hlinkClick r:id="rId5"/>
              </a:rPr>
              <a:t>://visualsonline.cancer.gov</a:t>
            </a:r>
            <a:r>
              <a:rPr lang="en-US" dirty="0" smtClean="0">
                <a:hlinkClick r:id="rId5"/>
              </a:rPr>
              <a:t>/</a:t>
            </a:r>
            <a:r>
              <a:rPr lang="en-US" dirty="0" smtClean="0"/>
              <a:t> </a:t>
            </a:r>
          </a:p>
          <a:p>
            <a:pPr marL="285750" indent="-285750">
              <a:spcAft>
                <a:spcPts val="1600"/>
              </a:spcAft>
              <a:buClr>
                <a:schemeClr val="accent1"/>
              </a:buClr>
              <a:buSzPct val="120000"/>
              <a:buFont typeface="Arial" panose="020B0604020202020204" pitchFamily="34" charset="0"/>
              <a:buChar char="•"/>
            </a:pP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Wikimedia Commons </a:t>
            </a:r>
            <a:r>
              <a:rPr lang="en-US" dirty="0" smtClean="0"/>
              <a:t>Libraries </a:t>
            </a:r>
            <a:r>
              <a:rPr lang="en-US" dirty="0"/>
              <a:t>(</a:t>
            </a:r>
            <a:r>
              <a:rPr lang="en-US" dirty="0" smtClean="0">
                <a:hlinkClick r:id="rId6" action="ppaction://hlinkfile"/>
              </a:rPr>
              <a:t>commons.wikimedia.org</a:t>
            </a:r>
            <a:r>
              <a:rPr lang="en-US" dirty="0" smtClean="0"/>
              <a:t>)</a:t>
            </a:r>
          </a:p>
          <a:p>
            <a:pPr marL="285750" indent="-285750">
              <a:spcAft>
                <a:spcPts val="1600"/>
              </a:spcAft>
              <a:buClr>
                <a:schemeClr val="accent1"/>
              </a:buClr>
              <a:buSzPct val="120000"/>
              <a:buFont typeface="Arial" panose="020B0604020202020204" pitchFamily="34" charset="0"/>
              <a:buChar char="•"/>
            </a:pP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Open Licensed Textbooks </a:t>
            </a:r>
            <a:r>
              <a:rPr lang="en-US" dirty="0"/>
              <a:t>(e.g., </a:t>
            </a:r>
            <a:r>
              <a:rPr lang="en-US" dirty="0">
                <a:hlinkClick r:id="rId7"/>
              </a:rPr>
              <a:t>https://</a:t>
            </a:r>
            <a:r>
              <a:rPr lang="en-US" dirty="0" smtClean="0">
                <a:hlinkClick r:id="rId7"/>
              </a:rPr>
              <a:t>openstax.org/subjects/sciopenence</a:t>
            </a:r>
            <a:r>
              <a:rPr lang="en-US" dirty="0" smtClean="0"/>
              <a:t>)</a:t>
            </a:r>
          </a:p>
          <a:p>
            <a:pPr marL="285750" indent="-285750">
              <a:spcAft>
                <a:spcPts val="1600"/>
              </a:spcAft>
              <a:buClr>
                <a:schemeClr val="accent1"/>
              </a:buClr>
              <a:buSzPct val="120000"/>
              <a:buFont typeface="Arial" panose="020B0604020202020204" pitchFamily="34" charset="0"/>
              <a:buChar char="•"/>
            </a:pPr>
            <a:r>
              <a:rPr lang="en-US" i="1" dirty="0" smtClean="0"/>
              <a:t>Google Image Search </a:t>
            </a:r>
            <a:r>
              <a:rPr lang="en-US" dirty="0" smtClean="0"/>
              <a:t>and </a:t>
            </a:r>
            <a:r>
              <a:rPr lang="en-US" i="1" dirty="0" smtClean="0"/>
              <a:t>Flickr </a:t>
            </a:r>
            <a:r>
              <a:rPr lang="en-US" dirty="0" smtClean="0"/>
              <a:t>can filter for Creative Commons images</a:t>
            </a:r>
          </a:p>
          <a:p>
            <a:r>
              <a:rPr lang="en-US" dirty="0" smtClean="0"/>
              <a:t> </a:t>
            </a:r>
            <a:endParaRPr lang="en-CA" dirty="0"/>
          </a:p>
        </p:txBody>
      </p:sp>
      <p:sp>
        <p:nvSpPr>
          <p:cNvPr id="7" name="Rectangle 6"/>
          <p:cNvSpPr/>
          <p:nvPr/>
        </p:nvSpPr>
        <p:spPr>
          <a:xfrm>
            <a:off x="5732061" y="1729689"/>
            <a:ext cx="6066430" cy="3879541"/>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8" name="Rectangle 7"/>
          <p:cNvSpPr/>
          <p:nvPr/>
        </p:nvSpPr>
        <p:spPr>
          <a:xfrm>
            <a:off x="5940578" y="1984930"/>
            <a:ext cx="5622099" cy="646331"/>
          </a:xfrm>
          <a:prstGeom prst="rect">
            <a:avLst/>
          </a:prstGeom>
        </p:spPr>
        <p:txBody>
          <a:bodyPr wrap="square">
            <a:spAutoFit/>
          </a:bodyPr>
          <a:lstStyle/>
          <a:p>
            <a:r>
              <a:rPr lang="en-US" dirty="0" smtClean="0">
                <a:solidFill>
                  <a:srgbClr val="34649E"/>
                </a:solidFill>
              </a:rPr>
              <a:t>Always double check the </a:t>
            </a:r>
            <a:r>
              <a:rPr lang="en-US" dirty="0" smtClean="0">
                <a:solidFill>
                  <a:srgbClr val="34649E"/>
                </a:solidFill>
                <a:latin typeface="Open Sans ExtraBold" panose="020B0906030804020204" pitchFamily="34" charset="0"/>
                <a:ea typeface="Open Sans ExtraBold" panose="020B0906030804020204" pitchFamily="34" charset="0"/>
                <a:cs typeface="Open Sans ExtraBold" panose="020B0906030804020204" pitchFamily="34" charset="0"/>
              </a:rPr>
              <a:t>specific CC license</a:t>
            </a:r>
          </a:p>
          <a:p>
            <a:pPr algn="ctr"/>
            <a:r>
              <a:rPr lang="en-US" dirty="0" smtClean="0">
                <a:solidFill>
                  <a:srgbClr val="34649E"/>
                </a:solidFill>
              </a:rPr>
              <a:t>for each image that you’d like to use.</a:t>
            </a:r>
            <a:endParaRPr lang="en-CA" dirty="0">
              <a:solidFill>
                <a:srgbClr val="34649E"/>
              </a:solidFill>
            </a:endParaRPr>
          </a:p>
        </p:txBody>
      </p:sp>
      <p:pic>
        <p:nvPicPr>
          <p:cNvPr id="9" name="Picture 8"/>
          <p:cNvPicPr>
            <a:picLocks noChangeAspect="1"/>
          </p:cNvPicPr>
          <p:nvPr/>
        </p:nvPicPr>
        <p:blipFill>
          <a:blip r:embed="rId8"/>
          <a:stretch>
            <a:fillRect/>
          </a:stretch>
        </p:blipFill>
        <p:spPr>
          <a:xfrm>
            <a:off x="5940578" y="2770495"/>
            <a:ext cx="5622099" cy="2429302"/>
          </a:xfrm>
          <a:prstGeom prst="rect">
            <a:avLst/>
          </a:prstGeom>
        </p:spPr>
      </p:pic>
      <p:sp>
        <p:nvSpPr>
          <p:cNvPr id="11" name="Rectangle 10"/>
          <p:cNvSpPr/>
          <p:nvPr/>
        </p:nvSpPr>
        <p:spPr>
          <a:xfrm>
            <a:off x="6059607" y="4537881"/>
            <a:ext cx="5343099" cy="593677"/>
          </a:xfrm>
          <a:prstGeom prst="rect">
            <a:avLst/>
          </a:prstGeom>
          <a:solidFill>
            <a:srgbClr val="D3B96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124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889729"/>
            <a:ext cx="12192000" cy="654068"/>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4" name="Rectangle 3"/>
          <p:cNvSpPr/>
          <p:nvPr/>
        </p:nvSpPr>
        <p:spPr>
          <a:xfrm>
            <a:off x="417891" y="4252078"/>
            <a:ext cx="6096000" cy="923330"/>
          </a:xfrm>
          <a:prstGeom prst="rect">
            <a:avLst/>
          </a:prstGeom>
        </p:spPr>
        <p:txBody>
          <a:bodyPr>
            <a:spAutoFit/>
          </a:bodyPr>
          <a:lstStyle/>
          <a:p>
            <a:r>
              <a:rPr lang="en-US" dirty="0" smtClean="0"/>
              <a:t>Image </a:t>
            </a:r>
            <a:r>
              <a:rPr lang="en-US" dirty="0"/>
              <a:t>is a </a:t>
            </a:r>
            <a:r>
              <a:rPr lang="en-US" b="1"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derivative</a:t>
            </a:r>
            <a:r>
              <a:rPr lang="en-US" dirty="0" smtClean="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dirty="0" smtClean="0"/>
              <a:t>of </a:t>
            </a:r>
            <a:r>
              <a:rPr lang="en-US"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“Skull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and brain sagittal </a:t>
            </a:r>
            <a:r>
              <a:rPr lang="en-US"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section” </a:t>
            </a:r>
            <a:r>
              <a:rPr lang="en-US" dirty="0" smtClean="0"/>
              <a:t>by </a:t>
            </a:r>
            <a:r>
              <a:rPr lang="en-US"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Patrick J. Lynch, medical illustrator; C. Carl Jaffe, MD, cardiologist</a:t>
            </a:r>
            <a:r>
              <a:rPr lang="en-US" dirty="0" smtClean="0"/>
              <a:t>. </a:t>
            </a:r>
            <a:r>
              <a:rPr lang="en-US" b="1"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Used </a:t>
            </a:r>
            <a:r>
              <a:rPr lang="en-US"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under CC BY </a:t>
            </a:r>
            <a:r>
              <a:rPr lang="en-US" b="1"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2.5</a:t>
            </a:r>
            <a:endParaRPr lang="en-US" b="1"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434575" y="2491087"/>
            <a:ext cx="6096000" cy="1785104"/>
          </a:xfrm>
          <a:prstGeom prst="rect">
            <a:avLst/>
          </a:prstGeom>
        </p:spPr>
        <p:txBody>
          <a:bodyPr>
            <a:spAutoFit/>
          </a:bodyPr>
          <a:lstStyle/>
          <a:p>
            <a:pPr>
              <a:spcAft>
                <a:spcPts val="600"/>
              </a:spcAft>
            </a:pPr>
            <a:r>
              <a:rPr lang="en-US" dirty="0" smtClean="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Title &amp; Source</a:t>
            </a:r>
            <a:r>
              <a:rPr lang="en-US" dirty="0" smtClean="0"/>
              <a:t>– </a:t>
            </a:r>
            <a:r>
              <a:rPr lang="en-US" dirty="0"/>
              <a:t>link to original source</a:t>
            </a:r>
          </a:p>
          <a:p>
            <a:pPr>
              <a:spcAft>
                <a:spcPts val="600"/>
              </a:spcAft>
            </a:pPr>
            <a:r>
              <a:rPr lang="en-US" dirty="0" smtClean="0">
                <a:solidFill>
                  <a:schemeClr val="accent2"/>
                </a:solidFill>
                <a:effectLst/>
                <a:latin typeface="Open Sans ExtraBold" panose="020B0906030804020204" pitchFamily="34" charset="0"/>
                <a:ea typeface="Open Sans ExtraBold" panose="020B0906030804020204" pitchFamily="34" charset="0"/>
                <a:cs typeface="Open Sans ExtraBold" panose="020B0906030804020204" pitchFamily="34" charset="0"/>
              </a:rPr>
              <a:t>Author/Creator</a:t>
            </a:r>
          </a:p>
          <a:p>
            <a:pPr>
              <a:spcAft>
                <a:spcPts val="600"/>
              </a:spcAft>
            </a:pPr>
            <a:r>
              <a:rPr lang="en-US" dirty="0" smtClean="0">
                <a:solidFill>
                  <a:schemeClr val="accent5"/>
                </a:solidFill>
                <a:effectLst/>
                <a:latin typeface="Open Sans ExtraBold" panose="020B0906030804020204" pitchFamily="34" charset="0"/>
                <a:ea typeface="Open Sans ExtraBold" panose="020B0906030804020204" pitchFamily="34" charset="0"/>
                <a:cs typeface="Open Sans ExtraBold" panose="020B0906030804020204" pitchFamily="34" charset="0"/>
              </a:rPr>
              <a:t>License</a:t>
            </a:r>
            <a:r>
              <a:rPr lang="en-US" dirty="0" smtClean="0">
                <a:effectLst/>
              </a:rPr>
              <a:t> – link to license </a:t>
            </a:r>
          </a:p>
          <a:p>
            <a:pPr>
              <a:spcAft>
                <a:spcPts val="600"/>
              </a:spcAft>
            </a:pPr>
            <a:r>
              <a:rPr lang="en-US" dirty="0" smtClean="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Any modification </a:t>
            </a:r>
            <a:r>
              <a:rPr lang="en-US" dirty="0"/>
              <a:t>– </a:t>
            </a:r>
            <a:r>
              <a:rPr lang="en-US" dirty="0" smtClean="0"/>
              <a:t>if allowed under license</a:t>
            </a:r>
            <a:endParaRPr lang="en-US" dirty="0" smtClean="0">
              <a:solidFill>
                <a:schemeClr val="accent3"/>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endParaRPr lang="en-US" dirty="0">
              <a:effectLst/>
            </a:endParaRPr>
          </a:p>
        </p:txBody>
      </p:sp>
      <p:sp>
        <p:nvSpPr>
          <p:cNvPr id="6" name="Rectangle 5"/>
          <p:cNvSpPr/>
          <p:nvPr/>
        </p:nvSpPr>
        <p:spPr>
          <a:xfrm>
            <a:off x="467944" y="1278644"/>
            <a:ext cx="6096000" cy="923330"/>
          </a:xfrm>
          <a:prstGeom prst="rect">
            <a:avLst/>
          </a:prstGeom>
        </p:spPr>
        <p:txBody>
          <a:bodyPr>
            <a:spAutoFit/>
          </a:bodyPr>
          <a:lstStyle/>
          <a:p>
            <a:r>
              <a:rPr lang="en-US" dirty="0" smtClean="0">
                <a:latin typeface="+mj-lt"/>
              </a:rPr>
              <a:t>Image </a:t>
            </a:r>
            <a:r>
              <a:rPr lang="en-US" dirty="0">
                <a:latin typeface="+mj-lt"/>
              </a:rPr>
              <a:t>is a </a:t>
            </a:r>
            <a:r>
              <a:rPr lang="en-US" dirty="0" smtClean="0">
                <a:latin typeface="+mj-lt"/>
                <a:ea typeface="Open Sans" panose="020B0606030504020204" pitchFamily="34" charset="0"/>
                <a:cs typeface="Open Sans" panose="020B0606030504020204" pitchFamily="34" charset="0"/>
              </a:rPr>
              <a:t>derivative</a:t>
            </a:r>
            <a:r>
              <a:rPr lang="en-US" dirty="0" smtClean="0">
                <a:latin typeface="+mj-lt"/>
                <a:ea typeface="Open Sans ExtraBold" panose="020B0906030804020204" pitchFamily="34" charset="0"/>
                <a:cs typeface="Open Sans ExtraBold" panose="020B0906030804020204" pitchFamily="34" charset="0"/>
              </a:rPr>
              <a:t> </a:t>
            </a:r>
            <a:r>
              <a:rPr lang="en-US" dirty="0" smtClean="0">
                <a:latin typeface="+mj-lt"/>
              </a:rPr>
              <a:t>of </a:t>
            </a:r>
            <a:r>
              <a:rPr lang="en-US" dirty="0" smtClean="0">
                <a:latin typeface="+mj-lt"/>
                <a:ea typeface="Open Sans" panose="020B0606030504020204" pitchFamily="34" charset="0"/>
                <a:cs typeface="Open Sans" panose="020B0606030504020204" pitchFamily="34" charset="0"/>
              </a:rPr>
              <a:t>“</a:t>
            </a:r>
            <a:r>
              <a:rPr lang="en-US" u="sng" dirty="0" smtClean="0">
                <a:solidFill>
                  <a:schemeClr val="accent1"/>
                </a:solidFill>
                <a:latin typeface="+mj-lt"/>
                <a:ea typeface="Open Sans" panose="020B0606030504020204" pitchFamily="34" charset="0"/>
                <a:cs typeface="Open Sans" panose="020B0606030504020204" pitchFamily="34" charset="0"/>
                <a:hlinkClick r:id="rId3"/>
              </a:rPr>
              <a:t>Skull </a:t>
            </a:r>
            <a:r>
              <a:rPr lang="en-US" u="sng" dirty="0">
                <a:solidFill>
                  <a:schemeClr val="accent1"/>
                </a:solidFill>
                <a:latin typeface="+mj-lt"/>
                <a:ea typeface="Open Sans" panose="020B0606030504020204" pitchFamily="34" charset="0"/>
                <a:cs typeface="Open Sans" panose="020B0606030504020204" pitchFamily="34" charset="0"/>
                <a:hlinkClick r:id="rId3"/>
              </a:rPr>
              <a:t>and brain sagittal </a:t>
            </a:r>
            <a:r>
              <a:rPr lang="en-US" u="sng" dirty="0" smtClean="0">
                <a:solidFill>
                  <a:schemeClr val="accent1"/>
                </a:solidFill>
                <a:latin typeface="+mj-lt"/>
                <a:ea typeface="Open Sans" panose="020B0606030504020204" pitchFamily="34" charset="0"/>
                <a:cs typeface="Open Sans" panose="020B0606030504020204" pitchFamily="34" charset="0"/>
                <a:hlinkClick r:id="rId3"/>
              </a:rPr>
              <a:t>section</a:t>
            </a:r>
            <a:r>
              <a:rPr lang="en-US" dirty="0" smtClean="0">
                <a:latin typeface="+mj-lt"/>
                <a:ea typeface="Open Sans" panose="020B0606030504020204" pitchFamily="34" charset="0"/>
                <a:cs typeface="Open Sans" panose="020B0606030504020204" pitchFamily="34" charset="0"/>
              </a:rPr>
              <a:t>” </a:t>
            </a:r>
            <a:r>
              <a:rPr lang="en-US" dirty="0" smtClean="0">
                <a:latin typeface="+mj-lt"/>
              </a:rPr>
              <a:t>by </a:t>
            </a:r>
            <a:r>
              <a:rPr lang="en-US" dirty="0" smtClean="0">
                <a:latin typeface="+mj-lt"/>
                <a:ea typeface="Open Sans" panose="020B0606030504020204" pitchFamily="34" charset="0"/>
                <a:cs typeface="Open Sans" panose="020B0606030504020204" pitchFamily="34" charset="0"/>
              </a:rPr>
              <a:t>Patrick J. Lynch, medical illustrator; C. Carl Jaffe, MD, cardiologist</a:t>
            </a:r>
            <a:r>
              <a:rPr lang="en-US" dirty="0" smtClean="0">
                <a:latin typeface="+mj-lt"/>
              </a:rPr>
              <a:t>. </a:t>
            </a:r>
            <a:r>
              <a:rPr lang="en-US" dirty="0" smtClean="0">
                <a:latin typeface="+mj-lt"/>
                <a:ea typeface="Open Sans" panose="020B0606030504020204" pitchFamily="34" charset="0"/>
                <a:cs typeface="Open Sans" panose="020B0606030504020204" pitchFamily="34" charset="0"/>
              </a:rPr>
              <a:t>Used </a:t>
            </a:r>
            <a:r>
              <a:rPr lang="en-US" dirty="0">
                <a:latin typeface="+mj-lt"/>
                <a:ea typeface="Open Sans" panose="020B0606030504020204" pitchFamily="34" charset="0"/>
                <a:cs typeface="Open Sans" panose="020B0606030504020204" pitchFamily="34" charset="0"/>
              </a:rPr>
              <a:t>under </a:t>
            </a:r>
            <a:r>
              <a:rPr lang="en-US" u="sng" dirty="0">
                <a:solidFill>
                  <a:schemeClr val="accent1"/>
                </a:solidFill>
                <a:latin typeface="+mj-lt"/>
                <a:ea typeface="Open Sans" panose="020B0606030504020204" pitchFamily="34" charset="0"/>
                <a:cs typeface="Open Sans" panose="020B0606030504020204" pitchFamily="34" charset="0"/>
                <a:hlinkClick r:id="rId4"/>
              </a:rPr>
              <a:t>CC BY </a:t>
            </a:r>
            <a:r>
              <a:rPr lang="en-US" u="sng" dirty="0" smtClean="0">
                <a:solidFill>
                  <a:schemeClr val="accent1"/>
                </a:solidFill>
                <a:latin typeface="+mj-lt"/>
                <a:ea typeface="Open Sans" panose="020B0606030504020204" pitchFamily="34" charset="0"/>
                <a:cs typeface="Open Sans" panose="020B0606030504020204" pitchFamily="34" charset="0"/>
                <a:hlinkClick r:id="rId4"/>
              </a:rPr>
              <a:t>2.5</a:t>
            </a:r>
            <a:endParaRPr lang="en-US" u="sng" dirty="0">
              <a:solidFill>
                <a:schemeClr val="accent1"/>
              </a:solidFill>
              <a:effectLst/>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a:xfrm>
            <a:off x="467944" y="288992"/>
            <a:ext cx="11410547"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700"/>
              </a:lnSpc>
              <a:spcAft>
                <a:spcPts val="3000"/>
              </a:spcAft>
            </a:pPr>
            <a:r>
              <a:rPr lang="en-US" sz="3600" dirty="0" smtClean="0">
                <a:latin typeface="+mn-lt"/>
              </a:rPr>
              <a:t>Attribution for </a:t>
            </a:r>
            <a:r>
              <a:rPr lang="en-US" sz="3600" dirty="0">
                <a:latin typeface="Open Sans ExtraBold" panose="020B0906030804020204" pitchFamily="34" charset="0"/>
                <a:ea typeface="Open Sans ExtraBold" panose="020B0906030804020204" pitchFamily="34" charset="0"/>
                <a:cs typeface="Open Sans ExtraBold" panose="020B0906030804020204" pitchFamily="34" charset="0"/>
              </a:rPr>
              <a:t>Creative Commons </a:t>
            </a:r>
            <a:r>
              <a:rPr lang="en-US" sz="3600" dirty="0" smtClean="0">
                <a:latin typeface="+mn-lt"/>
              </a:rPr>
              <a:t>Images</a:t>
            </a:r>
            <a:endParaRPr lang="en-CA" sz="1050" dirty="0">
              <a:latin typeface="+mn-lt"/>
              <a:ea typeface="Open Sans Light" panose="020B0306030504020204" pitchFamily="34" charset="0"/>
              <a:cs typeface="Open Sans Light" panose="020B0306030504020204" pitchFamily="34" charset="0"/>
            </a:endParaRPr>
          </a:p>
        </p:txBody>
      </p:sp>
      <p:sp>
        <p:nvSpPr>
          <p:cNvPr id="10" name="Rectangle 9"/>
          <p:cNvSpPr/>
          <p:nvPr/>
        </p:nvSpPr>
        <p:spPr>
          <a:xfrm>
            <a:off x="6822087" y="4774627"/>
            <a:ext cx="5032552" cy="646331"/>
          </a:xfrm>
          <a:prstGeom prst="rect">
            <a:avLst/>
          </a:prstGeom>
        </p:spPr>
        <p:txBody>
          <a:bodyPr wrap="square">
            <a:spAutoFit/>
          </a:bodyPr>
          <a:lstStyle/>
          <a:p>
            <a:r>
              <a:rPr lang="en-US" sz="1200" dirty="0" smtClean="0">
                <a:latin typeface="+mj-lt"/>
              </a:rPr>
              <a:t>Image </a:t>
            </a:r>
            <a:r>
              <a:rPr lang="en-US" sz="1200" dirty="0">
                <a:latin typeface="+mj-lt"/>
              </a:rPr>
              <a:t>is a </a:t>
            </a:r>
            <a:r>
              <a:rPr lang="en-US" sz="1200" dirty="0" smtClean="0">
                <a:latin typeface="+mj-lt"/>
                <a:ea typeface="Open Sans" panose="020B0606030504020204" pitchFamily="34" charset="0"/>
                <a:cs typeface="Open Sans" panose="020B0606030504020204" pitchFamily="34" charset="0"/>
              </a:rPr>
              <a:t>derivative</a:t>
            </a:r>
            <a:r>
              <a:rPr lang="en-US" sz="1200" dirty="0" smtClean="0">
                <a:latin typeface="+mj-lt"/>
                <a:ea typeface="Open Sans ExtraBold" panose="020B0906030804020204" pitchFamily="34" charset="0"/>
                <a:cs typeface="Open Sans ExtraBold" panose="020B0906030804020204" pitchFamily="34" charset="0"/>
              </a:rPr>
              <a:t> </a:t>
            </a:r>
            <a:r>
              <a:rPr lang="en-US" sz="1200" dirty="0" smtClean="0">
                <a:latin typeface="+mj-lt"/>
              </a:rPr>
              <a:t>of </a:t>
            </a:r>
            <a:r>
              <a:rPr lang="en-US" sz="1200" dirty="0" smtClean="0">
                <a:latin typeface="+mj-lt"/>
                <a:ea typeface="Open Sans" panose="020B0606030504020204" pitchFamily="34" charset="0"/>
                <a:cs typeface="Open Sans" panose="020B0606030504020204" pitchFamily="34" charset="0"/>
              </a:rPr>
              <a:t>“</a:t>
            </a:r>
            <a:r>
              <a:rPr lang="en-US" sz="1200" u="sng" dirty="0" smtClean="0">
                <a:solidFill>
                  <a:schemeClr val="accent1"/>
                </a:solidFill>
                <a:latin typeface="+mj-lt"/>
                <a:ea typeface="Open Sans" panose="020B0606030504020204" pitchFamily="34" charset="0"/>
                <a:cs typeface="Open Sans" panose="020B0606030504020204" pitchFamily="34" charset="0"/>
              </a:rPr>
              <a:t>Skull </a:t>
            </a:r>
            <a:r>
              <a:rPr lang="en-US" sz="1200" u="sng" dirty="0">
                <a:solidFill>
                  <a:schemeClr val="accent1"/>
                </a:solidFill>
                <a:latin typeface="+mj-lt"/>
                <a:ea typeface="Open Sans" panose="020B0606030504020204" pitchFamily="34" charset="0"/>
                <a:cs typeface="Open Sans" panose="020B0606030504020204" pitchFamily="34" charset="0"/>
              </a:rPr>
              <a:t>and brain sagittal </a:t>
            </a:r>
            <a:r>
              <a:rPr lang="en-US" sz="1200" u="sng" dirty="0" smtClean="0">
                <a:solidFill>
                  <a:schemeClr val="accent1"/>
                </a:solidFill>
                <a:latin typeface="+mj-lt"/>
                <a:ea typeface="Open Sans" panose="020B0606030504020204" pitchFamily="34" charset="0"/>
                <a:cs typeface="Open Sans" panose="020B0606030504020204" pitchFamily="34" charset="0"/>
              </a:rPr>
              <a:t>section</a:t>
            </a:r>
            <a:r>
              <a:rPr lang="en-US" sz="1200" dirty="0" smtClean="0">
                <a:latin typeface="+mj-lt"/>
                <a:ea typeface="Open Sans" panose="020B0606030504020204" pitchFamily="34" charset="0"/>
                <a:cs typeface="Open Sans" panose="020B0606030504020204" pitchFamily="34" charset="0"/>
              </a:rPr>
              <a:t>” </a:t>
            </a:r>
            <a:r>
              <a:rPr lang="en-US" sz="1200" dirty="0" smtClean="0">
                <a:latin typeface="+mj-lt"/>
              </a:rPr>
              <a:t>by </a:t>
            </a:r>
            <a:r>
              <a:rPr lang="en-US" sz="1200" dirty="0" smtClean="0">
                <a:latin typeface="+mj-lt"/>
                <a:ea typeface="Open Sans" panose="020B0606030504020204" pitchFamily="34" charset="0"/>
                <a:cs typeface="Open Sans" panose="020B0606030504020204" pitchFamily="34" charset="0"/>
              </a:rPr>
              <a:t>Patrick J. Lynch, medical illustrator; C. Carl Jaffe, MD, cardiologist</a:t>
            </a:r>
            <a:r>
              <a:rPr lang="en-US" sz="1200" dirty="0" smtClean="0">
                <a:latin typeface="+mj-lt"/>
              </a:rPr>
              <a:t>. </a:t>
            </a:r>
            <a:r>
              <a:rPr lang="en-US" sz="1200" dirty="0" smtClean="0">
                <a:latin typeface="+mj-lt"/>
                <a:ea typeface="Open Sans" panose="020B0606030504020204" pitchFamily="34" charset="0"/>
                <a:cs typeface="Open Sans" panose="020B0606030504020204" pitchFamily="34" charset="0"/>
              </a:rPr>
              <a:t>Used </a:t>
            </a:r>
            <a:r>
              <a:rPr lang="en-US" sz="1200" dirty="0">
                <a:latin typeface="+mj-lt"/>
                <a:ea typeface="Open Sans" panose="020B0606030504020204" pitchFamily="34" charset="0"/>
                <a:cs typeface="Open Sans" panose="020B0606030504020204" pitchFamily="34" charset="0"/>
              </a:rPr>
              <a:t>under </a:t>
            </a:r>
            <a:r>
              <a:rPr lang="en-US" sz="1200" u="sng" dirty="0">
                <a:solidFill>
                  <a:schemeClr val="accent1"/>
                </a:solidFill>
                <a:latin typeface="+mj-lt"/>
                <a:ea typeface="Open Sans" panose="020B0606030504020204" pitchFamily="34" charset="0"/>
                <a:cs typeface="Open Sans" panose="020B0606030504020204" pitchFamily="34" charset="0"/>
              </a:rPr>
              <a:t>CC BY </a:t>
            </a:r>
            <a:r>
              <a:rPr lang="en-US" sz="1200" u="sng" dirty="0" smtClean="0">
                <a:solidFill>
                  <a:schemeClr val="accent1"/>
                </a:solidFill>
                <a:latin typeface="+mj-lt"/>
                <a:ea typeface="Open Sans" panose="020B0606030504020204" pitchFamily="34" charset="0"/>
                <a:cs typeface="Open Sans" panose="020B0606030504020204" pitchFamily="34" charset="0"/>
              </a:rPr>
              <a:t>2.5</a:t>
            </a:r>
            <a:endParaRPr lang="en-US" sz="1200" u="sng" dirty="0">
              <a:solidFill>
                <a:schemeClr val="accent1"/>
              </a:solidFill>
              <a:effectLst/>
              <a:latin typeface="+mj-lt"/>
              <a:ea typeface="Open Sans" panose="020B0606030504020204" pitchFamily="34" charset="0"/>
              <a:cs typeface="Open Sans" panose="020B0606030504020204" pitchFamily="34" charset="0"/>
            </a:endParaRPr>
          </a:p>
        </p:txBody>
      </p:sp>
      <p:sp>
        <p:nvSpPr>
          <p:cNvPr id="11" name="Rectangle 10"/>
          <p:cNvSpPr/>
          <p:nvPr/>
        </p:nvSpPr>
        <p:spPr>
          <a:xfrm>
            <a:off x="1959428" y="6026948"/>
            <a:ext cx="7950925" cy="369332"/>
          </a:xfrm>
          <a:prstGeom prst="rect">
            <a:avLst/>
          </a:prstGeom>
        </p:spPr>
        <p:txBody>
          <a:bodyPr wrap="square">
            <a:spAutoFit/>
          </a:bodyPr>
          <a:lstStyle/>
          <a:p>
            <a:r>
              <a:rPr lang="en-CA" dirty="0">
                <a:hlinkClick r:id="rId5"/>
              </a:rPr>
              <a:t>https://</a:t>
            </a:r>
            <a:r>
              <a:rPr lang="en-CA" dirty="0" smtClean="0">
                <a:hlinkClick r:id="rId5"/>
              </a:rPr>
              <a:t>wiki.creativecommons.org/wiki/Best_practices_for_attribution</a:t>
            </a:r>
            <a:r>
              <a:rPr lang="en-CA" dirty="0" smtClean="0"/>
              <a:t> </a:t>
            </a:r>
            <a:endParaRPr lang="en-CA" dirty="0"/>
          </a:p>
        </p:txBody>
      </p:sp>
      <p:pic>
        <p:nvPicPr>
          <p:cNvPr id="13" name="Picture 12"/>
          <p:cNvPicPr>
            <a:picLocks noChangeAspect="1"/>
          </p:cNvPicPr>
          <p:nvPr/>
        </p:nvPicPr>
        <p:blipFill>
          <a:blip r:embed="rId6"/>
          <a:stretch>
            <a:fillRect/>
          </a:stretch>
        </p:blipFill>
        <p:spPr>
          <a:xfrm>
            <a:off x="6822087" y="1161153"/>
            <a:ext cx="5056404" cy="3561956"/>
          </a:xfrm>
          <a:prstGeom prst="rect">
            <a:avLst/>
          </a:prstGeom>
        </p:spPr>
      </p:pic>
    </p:spTree>
    <p:extLst>
      <p:ext uri="{BB962C8B-B14F-4D97-AF65-F5344CB8AC3E}">
        <p14:creationId xmlns:p14="http://schemas.microsoft.com/office/powerpoint/2010/main" val="615098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8099" y="638947"/>
            <a:ext cx="10675895" cy="156516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000"/>
              </a:lnSpc>
              <a:spcAft>
                <a:spcPts val="3000"/>
              </a:spcAft>
            </a:pPr>
            <a:r>
              <a:rPr lang="en-US" sz="32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Design Guide &amp; Resource List</a:t>
            </a:r>
            <a:r>
              <a:rPr lang="en-CA" sz="20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r>
            <a:br>
              <a:rPr lang="en-CA" sz="20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br>
            <a:endParaRPr lang="en-CA"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725644" y="518048"/>
            <a:ext cx="2092505" cy="0"/>
          </a:xfrm>
          <a:prstGeom prst="line">
            <a:avLst/>
          </a:prstGeom>
          <a:ln w="57150">
            <a:solidFill>
              <a:srgbClr val="4981C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38098" y="1746298"/>
            <a:ext cx="1437487" cy="3318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lumMod val="95000"/>
                </a:schemeClr>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44" y="2325010"/>
            <a:ext cx="1193029" cy="1282506"/>
          </a:xfrm>
          <a:prstGeom prst="rect">
            <a:avLst/>
          </a:prstGeom>
        </p:spPr>
      </p:pic>
      <p:sp>
        <p:nvSpPr>
          <p:cNvPr id="24" name="Rectangle 23"/>
          <p:cNvSpPr/>
          <p:nvPr/>
        </p:nvSpPr>
        <p:spPr>
          <a:xfrm>
            <a:off x="2388233" y="1976653"/>
            <a:ext cx="8368227" cy="3088025"/>
          </a:xfrm>
          <a:prstGeom prst="rect">
            <a:avLst/>
          </a:prstGeom>
        </p:spPr>
        <p:txBody>
          <a:bodyPr wrap="square">
            <a:spAutoFit/>
          </a:bodyPr>
          <a:lstStyle/>
          <a:p>
            <a:pPr>
              <a:lnSpc>
                <a:spcPts val="2600"/>
              </a:lnSpc>
              <a:spcAft>
                <a:spcPts val="600"/>
              </a:spcAft>
            </a:pPr>
            <a:r>
              <a:rPr lang="en-US" sz="20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We’ve written </a:t>
            </a:r>
            <a:r>
              <a:rPr lang="en-US" sz="2000" dirty="0">
                <a:solidFill>
                  <a:schemeClr val="accent6"/>
                </a:solidFill>
                <a:ea typeface="Open Sans Light" panose="020B0306030504020204" pitchFamily="34" charset="0"/>
                <a:cs typeface="Open Sans Light" panose="020B0306030504020204" pitchFamily="34" charset="0"/>
              </a:rPr>
              <a:t>a </a:t>
            </a:r>
            <a:r>
              <a:rPr lang="en-US" sz="2000" dirty="0">
                <a:solidFill>
                  <a:schemeClr val="accent6"/>
                </a:solidFill>
                <a:ea typeface="Open Sans" panose="020B0606030504020204" pitchFamily="34" charset="0"/>
                <a:cs typeface="Open Sans" panose="020B0606030504020204" pitchFamily="34" charset="0"/>
              </a:rPr>
              <a:t>design guide </a:t>
            </a:r>
            <a:r>
              <a:rPr lang="en-US" sz="20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to help </a:t>
            </a:r>
            <a:r>
              <a:rPr lang="en-US" sz="20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you apply what we’ve covered in the workshop, which includes:</a:t>
            </a:r>
          </a:p>
          <a:p>
            <a:pPr marL="800100" lvl="1" indent="-342900">
              <a:lnSpc>
                <a:spcPts val="2600"/>
              </a:lnSpc>
              <a:spcAft>
                <a:spcPts val="1200"/>
              </a:spcAft>
              <a:buFont typeface="Arial" panose="020B0604020202020204" pitchFamily="34" charset="0"/>
              <a:buChar char="•"/>
            </a:pPr>
            <a:r>
              <a:rPr lang="en-US" sz="20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 general process for planning graphics that support your objectives.</a:t>
            </a:r>
          </a:p>
          <a:p>
            <a:pPr marL="800100" lvl="1" indent="-342900">
              <a:lnSpc>
                <a:spcPts val="2600"/>
              </a:lnSpc>
              <a:spcAft>
                <a:spcPts val="1200"/>
              </a:spcAft>
              <a:buFont typeface="Arial" panose="020B0604020202020204" pitchFamily="34" charset="0"/>
              <a:buChar char="•"/>
            </a:pPr>
            <a:r>
              <a:rPr lang="en-US" sz="20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 list of Creative Commons and Public Domain </a:t>
            </a:r>
            <a:r>
              <a:rPr lang="en-US" sz="2000" dirty="0" smtClean="0">
                <a:solidFill>
                  <a:schemeClr val="accent6"/>
                </a:solidFill>
                <a:latin typeface="Open Sans ExtraBold" panose="020B0906030804020204" pitchFamily="34" charset="0"/>
                <a:ea typeface="Open Sans ExtraBold" panose="020B0906030804020204" pitchFamily="34" charset="0"/>
                <a:cs typeface="Open Sans ExtraBold" panose="020B0906030804020204" pitchFamily="34" charset="0"/>
              </a:rPr>
              <a:t>image libraries </a:t>
            </a:r>
            <a:r>
              <a:rPr lang="en-US" sz="20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that are relevant to health professions education.</a:t>
            </a:r>
            <a:endParaRPr lang="en-US" sz="20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600"/>
              </a:lnSpc>
            </a:pPr>
            <a:r>
              <a:rPr lang="en-US" sz="20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Available here: </a:t>
            </a:r>
            <a:r>
              <a:rPr lang="en-US" sz="2000" u="sng" dirty="0" smtClean="0">
                <a:solidFill>
                  <a:srgbClr val="2E74B5"/>
                </a:solidFill>
                <a:latin typeface="Open Sans Light" panose="020B0306030504020204" pitchFamily="34" charset="0"/>
                <a:ea typeface="Open Sans Light" panose="020B0306030504020204" pitchFamily="34" charset="0"/>
                <a:cs typeface="Open Sans Light" panose="020B0306030504020204" pitchFamily="34" charset="0"/>
                <a:hlinkClick r:id="rId4"/>
              </a:rPr>
              <a:t>https</a:t>
            </a:r>
            <a:r>
              <a:rPr lang="en-US" sz="2000" u="sng" dirty="0">
                <a:solidFill>
                  <a:srgbClr val="2E74B5"/>
                </a:solidFill>
                <a:latin typeface="Open Sans Light" panose="020B0306030504020204" pitchFamily="34" charset="0"/>
                <a:ea typeface="Open Sans Light" panose="020B0306030504020204" pitchFamily="34" charset="0"/>
                <a:cs typeface="Open Sans Light" panose="020B0306030504020204" pitchFamily="34" charset="0"/>
                <a:hlinkClick r:id="rId4"/>
              </a:rPr>
              <a:t>://</a:t>
            </a:r>
            <a:r>
              <a:rPr lang="en-US" sz="2000" u="sng" dirty="0" smtClean="0">
                <a:solidFill>
                  <a:srgbClr val="2E74B5"/>
                </a:solidFill>
                <a:latin typeface="Open Sans Light" panose="020B0306030504020204" pitchFamily="34" charset="0"/>
                <a:ea typeface="Open Sans Light" panose="020B0306030504020204" pitchFamily="34" charset="0"/>
                <a:cs typeface="Open Sans Light" panose="020B0306030504020204" pitchFamily="34" charset="0"/>
                <a:hlinkClick r:id="rId4"/>
              </a:rPr>
              <a:t>www.desouzainstitute.com/convergence-2022/</a:t>
            </a:r>
            <a:r>
              <a:rPr lang="en-US" sz="2000" dirty="0" smtClean="0">
                <a:latin typeface="Open Sans Light" panose="020B0306030504020204" pitchFamily="34" charset="0"/>
                <a:ea typeface="Open Sans Light" panose="020B0306030504020204" pitchFamily="34" charset="0"/>
                <a:cs typeface="Open Sans Light" panose="020B0306030504020204" pitchFamily="34" charset="0"/>
                <a:hlinkClick r:id="rId4"/>
              </a:rPr>
              <a:t> </a:t>
            </a:r>
            <a:endParaRPr lang="en-CA" sz="20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CA"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638099" y="1746298"/>
            <a:ext cx="10274249" cy="3318379"/>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80268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3060" y="4621161"/>
            <a:ext cx="11372854" cy="1945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000"/>
              </a:lnSpc>
              <a:spcAft>
                <a:spcPts val="1000"/>
              </a:spcAft>
            </a:pPr>
            <a:r>
              <a:rPr lang="en-US" sz="1600" dirty="0" smtClean="0">
                <a:latin typeface="+mn-lt"/>
                <a:ea typeface="Open Sans" panose="020B0606030504020204" pitchFamily="34" charset="0"/>
                <a:cs typeface="Open Sans" panose="020B0606030504020204" pitchFamily="34" charset="0"/>
              </a:rPr>
              <a:t>Thank You!</a:t>
            </a:r>
            <a:endParaRPr lang="en-US" sz="1600" dirty="0">
              <a:latin typeface="+mn-lt"/>
              <a:ea typeface="Open Sans" panose="020B0606030504020204" pitchFamily="34" charset="0"/>
              <a:cs typeface="Open Sans" panose="020B0606030504020204" pitchFamily="34" charset="0"/>
            </a:endParaRPr>
          </a:p>
          <a:p>
            <a:pPr>
              <a:lnSpc>
                <a:spcPts val="3000"/>
              </a:lnSpc>
              <a:spcAft>
                <a:spcPts val="1000"/>
              </a:spcAft>
            </a:pPr>
            <a:r>
              <a:rPr lang="en-US" sz="1600" b="1" dirty="0" smtClean="0">
                <a:latin typeface="Open Sans" panose="020B0606030504020204" pitchFamily="34" charset="0"/>
                <a:ea typeface="Open Sans" panose="020B0606030504020204" pitchFamily="34" charset="0"/>
                <a:cs typeface="Open Sans" panose="020B0606030504020204" pitchFamily="34" charset="0"/>
              </a:rPr>
              <a:t>Jerusha </a:t>
            </a:r>
            <a:r>
              <a:rPr lang="en-US" sz="1600" b="1" dirty="0">
                <a:latin typeface="Open Sans" panose="020B0606030504020204" pitchFamily="34" charset="0"/>
                <a:ea typeface="Open Sans" panose="020B0606030504020204" pitchFamily="34" charset="0"/>
                <a:cs typeface="Open Sans" panose="020B0606030504020204" pitchFamily="34" charset="0"/>
              </a:rPr>
              <a:t>Ellis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Jerusha.Ellis@desouzainstitute.com </a:t>
            </a:r>
          </a:p>
          <a:p>
            <a:pPr>
              <a:lnSpc>
                <a:spcPts val="3000"/>
              </a:lnSpc>
              <a:spcAft>
                <a:spcPts val="1000"/>
              </a:spcAft>
            </a:pPr>
            <a:r>
              <a:rPr lang="en-US" sz="1600" b="1" dirty="0" smtClean="0">
                <a:latin typeface="Open Sans" panose="020B0606030504020204" pitchFamily="34" charset="0"/>
                <a:ea typeface="Open Sans" panose="020B0606030504020204" pitchFamily="34" charset="0"/>
                <a:cs typeface="Open Sans" panose="020B0606030504020204" pitchFamily="34" charset="0"/>
              </a:rPr>
              <a:t>Jiahui </a:t>
            </a:r>
            <a:r>
              <a:rPr lang="en-US" sz="1600" b="1" dirty="0">
                <a:latin typeface="Open Sans" panose="020B0606030504020204" pitchFamily="34" charset="0"/>
                <a:ea typeface="Open Sans" panose="020B0606030504020204" pitchFamily="34" charset="0"/>
                <a:cs typeface="Open Sans" panose="020B0606030504020204" pitchFamily="34" charset="0"/>
              </a:rPr>
              <a:t>Wong</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Jiahui.Wong@desouzainstitute.com</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itle 1"/>
          <p:cNvSpPr txBox="1">
            <a:spLocks/>
          </p:cNvSpPr>
          <p:nvPr/>
        </p:nvSpPr>
        <p:spPr>
          <a:xfrm>
            <a:off x="2359352" y="1292548"/>
            <a:ext cx="8812560" cy="115371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00"/>
              </a:lnSpc>
              <a:spcAft>
                <a:spcPts val="3000"/>
              </a:spcAft>
            </a:pPr>
            <a:r>
              <a:rPr lang="en-US" sz="6600" dirty="0" smtClean="0">
                <a:latin typeface="Open Sans Light" panose="020B0306030504020204" pitchFamily="34" charset="0"/>
                <a:ea typeface="Open Sans Light" panose="020B0306030504020204" pitchFamily="34" charset="0"/>
                <a:cs typeface="Open Sans Light" panose="020B0306030504020204" pitchFamily="34" charset="0"/>
              </a:rPr>
              <a:t>Q &amp; A</a:t>
            </a:r>
            <a:endParaRPr lang="en-CA" sz="4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2210416" y="2432796"/>
            <a:ext cx="9110433" cy="1545488"/>
          </a:xfrm>
          <a:prstGeom prst="rect">
            <a:avLst/>
          </a:prstGeom>
          <a:noFill/>
        </p:spPr>
        <p:txBody>
          <a:bodyPr wrap="square" rtlCol="0">
            <a:spAutoFit/>
          </a:bodyPr>
          <a:lstStyle/>
          <a:p>
            <a:pPr algn="ctr">
              <a:lnSpc>
                <a:spcPct val="110000"/>
              </a:lnSpc>
              <a:spcAft>
                <a:spcPts val="2000"/>
              </a:spcAft>
              <a:buClr>
                <a:srgbClr val="4981C2"/>
              </a:buClr>
              <a:buSzPct val="120000"/>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What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challenges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have you faced when planning or sourcing images for use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in your teaching</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lgn="ctr">
              <a:lnSpc>
                <a:spcPct val="110000"/>
              </a:lnSpc>
              <a:spcAft>
                <a:spcPts val="2000"/>
              </a:spcAft>
              <a:buClr>
                <a:srgbClr val="4981C2"/>
              </a:buClr>
              <a:buSzPct val="120000"/>
            </a:pP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Do you have any image libraries/resources you’d like to share?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56784" cy="6858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149" y="201410"/>
            <a:ext cx="2025216" cy="923499"/>
          </a:xfrm>
          <a:prstGeom prst="rect">
            <a:avLst/>
          </a:prstGeom>
        </p:spPr>
      </p:pic>
    </p:spTree>
    <p:extLst>
      <p:ext uri="{BB962C8B-B14F-4D97-AF65-F5344CB8AC3E}">
        <p14:creationId xmlns:p14="http://schemas.microsoft.com/office/powerpoint/2010/main" val="1370143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8099" y="638947"/>
            <a:ext cx="11372854" cy="8185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000"/>
              </a:lnSpc>
              <a:spcAft>
                <a:spcPts val="3000"/>
              </a:spcAft>
            </a:pPr>
            <a:r>
              <a:rPr lang="en-US" sz="3200" dirty="0" smtClean="0">
                <a:latin typeface="Open Sans Light" panose="020B0306030504020204" pitchFamily="34" charset="0"/>
                <a:ea typeface="Open Sans Light" panose="020B0306030504020204" pitchFamily="34" charset="0"/>
                <a:cs typeface="Open Sans Light" panose="020B0306030504020204" pitchFamily="34" charset="0"/>
              </a:rPr>
              <a:t>References</a:t>
            </a:r>
            <a:endParaRPr lang="en-CA"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725644" y="518048"/>
            <a:ext cx="2092505" cy="0"/>
          </a:xfrm>
          <a:prstGeom prst="line">
            <a:avLst/>
          </a:prstGeom>
          <a:ln w="57150">
            <a:solidFill>
              <a:srgbClr val="4981C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5644" y="1578438"/>
            <a:ext cx="9832812" cy="3229217"/>
          </a:xfrm>
          <a:prstGeom prst="rect">
            <a:avLst/>
          </a:prstGeom>
        </p:spPr>
        <p:txBody>
          <a:bodyPr wrap="square">
            <a:spAutoFit/>
          </a:bodyPr>
          <a:lstStyle/>
          <a:p>
            <a:pPr marL="357188" indent="-357188">
              <a:lnSpc>
                <a:spcPct val="107000"/>
              </a:lnSpc>
              <a:spcAft>
                <a:spcPts val="12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Clark, R. C. (2020).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Evidence-Based Training Methods, 3rd Edition: A Guide for Training Professionals</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American Society for Training &amp; Development.</a:t>
            </a:r>
          </a:p>
          <a:p>
            <a:pPr marL="357188" indent="-357188">
              <a:lnSpc>
                <a:spcPct val="107000"/>
              </a:lnSpc>
              <a:spcAft>
                <a:spcPts val="1200"/>
              </a:spcAft>
            </a:pP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Clark</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R. C., &amp; Lyons, C. (2010). </a:t>
            </a:r>
            <a:r>
              <a:rPr lang="en-US" sz="1600" i="1" dirty="0" smtClean="0">
                <a:latin typeface="Open Sans Light" panose="020B0306030504020204" pitchFamily="34" charset="0"/>
                <a:ea typeface="Open Sans Light" panose="020B0306030504020204" pitchFamily="34" charset="0"/>
                <a:cs typeface="Open Sans Light" panose="020B0306030504020204" pitchFamily="34" charset="0"/>
              </a:rPr>
              <a:t>Graphics for Learning: Proven Guidelines for Planning, Designing, and Evaluating Visuals in Training Materials</a:t>
            </a: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Wiley.</a:t>
            </a:r>
          </a:p>
          <a:p>
            <a:pPr marL="357188" indent="-357188">
              <a:lnSpc>
                <a:spcPct val="107000"/>
              </a:lnSpc>
              <a:spcAft>
                <a:spcPts val="12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Clark, R. C., &amp; Mayer, R. E. (2016). </a:t>
            </a:r>
            <a:r>
              <a:rPr lang="en-US" sz="1600" i="1" dirty="0" smtClean="0">
                <a:latin typeface="Open Sans Light" panose="020B0306030504020204" pitchFamily="34" charset="0"/>
                <a:ea typeface="Open Sans Light" panose="020B0306030504020204" pitchFamily="34" charset="0"/>
                <a:cs typeface="Open Sans Light" panose="020B0306030504020204" pitchFamily="34" charset="0"/>
              </a:rPr>
              <a:t>Applying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the Multimedia Principle </a:t>
            </a: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in</a:t>
            </a:r>
            <a:r>
              <a:rPr lang="en-US" sz="1600" i="1" dirty="0" smtClean="0">
                <a:latin typeface="Open Sans Light" panose="020B0306030504020204" pitchFamily="34" charset="0"/>
                <a:ea typeface="Open Sans Light" panose="020B0306030504020204" pitchFamily="34" charset="0"/>
                <a:cs typeface="Open Sans Light" panose="020B0306030504020204" pitchFamily="34" charset="0"/>
              </a:rPr>
              <a:t> e-Learning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and the Science of Instruction: Proven Guidelines for Consumers and Designers of Multimedia Learning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(4 ed., pp. 67-87): Wiley.</a:t>
            </a:r>
          </a:p>
          <a:p>
            <a:pPr marL="357188" indent="-357188">
              <a:lnSpc>
                <a:spcPct val="107000"/>
              </a:lnSpc>
              <a:spcAft>
                <a:spcPts val="80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Mayer, R. E. (2021).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Multimedia Learning </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3rd Edition: Cambridge University Press.</a:t>
            </a:r>
          </a:p>
          <a:p>
            <a:pPr marL="357188" indent="-357188">
              <a:lnSpc>
                <a:spcPct val="107000"/>
              </a:lnSpc>
              <a:spcAft>
                <a:spcPts val="800"/>
              </a:spcAft>
            </a:pP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a:p>
            <a:pPr marL="357188" indent="-357188">
              <a:lnSpc>
                <a:spcPct val="107000"/>
              </a:lnSpc>
              <a:spcAft>
                <a:spcPts val="800"/>
              </a:spcAft>
            </a:pPr>
            <a:endParaRPr lang="en-CA"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itle 1"/>
          <p:cNvSpPr txBox="1">
            <a:spLocks/>
          </p:cNvSpPr>
          <p:nvPr/>
        </p:nvSpPr>
        <p:spPr>
          <a:xfrm>
            <a:off x="790499" y="4621614"/>
            <a:ext cx="9767957" cy="18747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spcAft>
                <a:spcPts val="1600"/>
              </a:spcAft>
            </a:pPr>
            <a:r>
              <a:rPr lang="en-US" sz="2000" dirty="0" smtClean="0">
                <a:latin typeface="Open Sans Light" panose="020B0306030504020204" pitchFamily="34" charset="0"/>
                <a:ea typeface="Open Sans Light" panose="020B0306030504020204" pitchFamily="34" charset="0"/>
                <a:cs typeface="Open Sans Light" panose="020B0306030504020204" pitchFamily="34" charset="0"/>
              </a:rPr>
              <a:t>Image References</a:t>
            </a:r>
          </a:p>
          <a:p>
            <a:pPr algn="l">
              <a:lnSpc>
                <a:spcPct val="110000"/>
              </a:lnSpc>
              <a:spcAft>
                <a:spcPts val="1600"/>
              </a:spcAft>
            </a:pPr>
            <a:r>
              <a:rPr lang="en-CA" sz="1100" dirty="0">
                <a:latin typeface="Open Sans Light" panose="020B0306030504020204" pitchFamily="34" charset="0"/>
                <a:ea typeface="Open Sans Light" panose="020B0306030504020204" pitchFamily="34" charset="0"/>
                <a:cs typeface="Open Sans Light" panose="020B0306030504020204" pitchFamily="34" charset="0"/>
              </a:rPr>
              <a:t>Sharma, A., &amp; Baghmar, S. (2013). </a:t>
            </a:r>
            <a:r>
              <a:rPr lang="en-CA" sz="1100" i="1" dirty="0">
                <a:latin typeface="Open Sans Light" panose="020B0306030504020204" pitchFamily="34" charset="0"/>
                <a:ea typeface="Open Sans Light" panose="020B0306030504020204" pitchFamily="34" charset="0"/>
                <a:cs typeface="Open Sans Light" panose="020B0306030504020204" pitchFamily="34" charset="0"/>
              </a:rPr>
              <a:t>Hand foot syndrome associated with standard dose cytarabine</a:t>
            </a:r>
            <a:r>
              <a:rPr lang="en-CA" sz="1100" dirty="0">
                <a:latin typeface="Open Sans Light" panose="020B0306030504020204" pitchFamily="34" charset="0"/>
                <a:ea typeface="Open Sans Light" panose="020B0306030504020204" pitchFamily="34" charset="0"/>
                <a:cs typeface="Open Sans Light" panose="020B0306030504020204" pitchFamily="34" charset="0"/>
              </a:rPr>
              <a:t>. Indian journal of medical and paediatric oncology : official journal of Indian Society of Medical &amp; Paediatric Oncology, 34(4), 333-333. doi:10.4103/0971-5851.125263</a:t>
            </a:r>
          </a:p>
          <a:p>
            <a:pPr algn="l">
              <a:lnSpc>
                <a:spcPct val="110000"/>
              </a:lnSpc>
              <a:spcAft>
                <a:spcPts val="1600"/>
              </a:spcAft>
            </a:pPr>
            <a:r>
              <a:rPr lang="en-CA" sz="1100" dirty="0">
                <a:latin typeface="Open Sans Light" panose="020B0306030504020204" pitchFamily="34" charset="0"/>
                <a:ea typeface="Open Sans Light" panose="020B0306030504020204" pitchFamily="34" charset="0"/>
                <a:cs typeface="Open Sans Light" panose="020B0306030504020204" pitchFamily="34" charset="0"/>
              </a:rPr>
              <a:t>Shussman, N., &amp; Wexner, S. D. (2014). </a:t>
            </a:r>
            <a:r>
              <a:rPr lang="en-CA" sz="1100" i="1" dirty="0">
                <a:latin typeface="Open Sans Light" panose="020B0306030504020204" pitchFamily="34" charset="0"/>
                <a:ea typeface="Open Sans Light" panose="020B0306030504020204" pitchFamily="34" charset="0"/>
                <a:cs typeface="Open Sans Light" panose="020B0306030504020204" pitchFamily="34" charset="0"/>
              </a:rPr>
              <a:t>Colorectal polyps and polyposis syndromes</a:t>
            </a:r>
            <a:r>
              <a:rPr lang="en-CA" sz="1100" dirty="0">
                <a:latin typeface="Open Sans Light" panose="020B0306030504020204" pitchFamily="34" charset="0"/>
                <a:ea typeface="Open Sans Light" panose="020B0306030504020204" pitchFamily="34" charset="0"/>
                <a:cs typeface="Open Sans Light" panose="020B0306030504020204" pitchFamily="34" charset="0"/>
              </a:rPr>
              <a:t>. Gastroenterol Rep (Oxf), 2(1), 1-15. doi:10.1093/gastro/got041</a:t>
            </a:r>
          </a:p>
          <a:p>
            <a:pPr algn="l">
              <a:lnSpc>
                <a:spcPct val="110000"/>
              </a:lnSpc>
              <a:spcAft>
                <a:spcPts val="1600"/>
              </a:spcAft>
            </a:pPr>
            <a:endParaRPr lang="en-CA"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1167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6" name="Rectangle 15"/>
          <p:cNvSpPr/>
          <p:nvPr/>
        </p:nvSpPr>
        <p:spPr>
          <a:xfrm>
            <a:off x="6316329" y="2776563"/>
            <a:ext cx="5400000" cy="310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bottom of the Y is the constant domain and is responsible for activating the immune system through its interaction with cell surface receptors. </a:t>
            </a:r>
            <a:endParaRPr lang="en-CA" dirty="0"/>
          </a:p>
        </p:txBody>
      </p:sp>
      <p:sp>
        <p:nvSpPr>
          <p:cNvPr id="8" name="Rectangle 7"/>
          <p:cNvSpPr/>
          <p:nvPr/>
        </p:nvSpPr>
        <p:spPr>
          <a:xfrm>
            <a:off x="7858221" y="6369045"/>
            <a:ext cx="4073552" cy="276999"/>
          </a:xfrm>
          <a:prstGeom prst="rect">
            <a:avLst/>
          </a:prstGeom>
        </p:spPr>
        <p:txBody>
          <a:bodyPr wrap="none">
            <a:spAutoFit/>
          </a:bodyPr>
          <a:lstStyle/>
          <a:p>
            <a:pPr algn="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(Clark &amp; </a:t>
            </a: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Lyons, 2010; </a:t>
            </a: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Clark </a:t>
            </a: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Mayer</a:t>
            </a: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2016; Mayer, </a:t>
            </a:r>
            <a:r>
              <a:rPr lang="en-US" sz="12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2021) </a:t>
            </a:r>
            <a:endParaRPr lang="en-CA" sz="1200" dirty="0">
              <a:solidFill>
                <a:schemeClr val="bg1"/>
              </a:solidFill>
            </a:endParaRPr>
          </a:p>
        </p:txBody>
      </p:sp>
      <p:sp>
        <p:nvSpPr>
          <p:cNvPr id="2" name="Rectangle 1"/>
          <p:cNvSpPr/>
          <p:nvPr/>
        </p:nvSpPr>
        <p:spPr>
          <a:xfrm>
            <a:off x="746919" y="734960"/>
            <a:ext cx="10702834" cy="1569660"/>
          </a:xfrm>
          <a:prstGeom prst="rect">
            <a:avLst/>
          </a:prstGeom>
        </p:spPr>
        <p:txBody>
          <a:bodyPr wrap="square">
            <a:spAutoFit/>
          </a:bodyPr>
          <a:lstStyle/>
          <a:p>
            <a:pPr algn="ctr">
              <a:spcBef>
                <a:spcPts val="1000"/>
              </a:spcBef>
              <a:spcAft>
                <a:spcPts val="1000"/>
              </a:spcAft>
              <a:buClr>
                <a:srgbClr val="4981C2"/>
              </a:buClr>
              <a:buSzPct val="120000"/>
            </a:pPr>
            <a:r>
              <a:rPr lang="en-US" sz="4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Poorly chosen graphics </a:t>
            </a:r>
            <a:r>
              <a:rPr lang="en-US" sz="4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can</a:t>
            </a:r>
            <a:br>
              <a:rPr lang="en-US" sz="4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48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disrupt learning</a:t>
            </a:r>
            <a:r>
              <a:rPr lang="en-US" sz="4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4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405500" y="2757232"/>
            <a:ext cx="5400000" cy="3154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immunoglobulins</a:t>
            </a:r>
            <a:endParaRPr lang="en-CA" dirty="0"/>
          </a:p>
        </p:txBody>
      </p:sp>
      <p:sp>
        <p:nvSpPr>
          <p:cNvPr id="6" name="Rectangle 5"/>
          <p:cNvSpPr/>
          <p:nvPr/>
        </p:nvSpPr>
        <p:spPr>
          <a:xfrm>
            <a:off x="2509452" y="4368980"/>
            <a:ext cx="4608499" cy="276999"/>
          </a:xfrm>
          <a:prstGeom prst="rect">
            <a:avLst/>
          </a:prstGeom>
        </p:spPr>
        <p:txBody>
          <a:bodyPr wrap="square">
            <a:spAutoFit/>
          </a:bodyPr>
          <a:lstStyle/>
          <a:p>
            <a:r>
              <a:rPr lang="en-US" sz="1200" dirty="0" smtClean="0">
                <a:latin typeface="Open Sans" panose="020B0606030504020204" pitchFamily="34" charset="0"/>
                <a:ea typeface="Open Sans" panose="020B0606030504020204" pitchFamily="34" charset="0"/>
                <a:cs typeface="Open Sans" panose="020B0606030504020204" pitchFamily="34" charset="0"/>
              </a:rPr>
              <a:t>Immunoglobulin (</a:t>
            </a:r>
            <a:r>
              <a:rPr lang="en-US" sz="1100" dirty="0" smtClean="0">
                <a:latin typeface="Open Sans" panose="020B0606030504020204" pitchFamily="34" charset="0"/>
                <a:ea typeface="Open Sans" panose="020B0606030504020204" pitchFamily="34" charset="0"/>
                <a:cs typeface="Open Sans" panose="020B0606030504020204" pitchFamily="34" charset="0"/>
              </a:rPr>
              <a:t>antibody</a:t>
            </a:r>
            <a:r>
              <a:rPr lang="en-US" sz="1200" dirty="0" smtClean="0">
                <a:latin typeface="Open Sans" panose="020B0606030504020204" pitchFamily="34" charset="0"/>
                <a:ea typeface="Open Sans" panose="020B0606030504020204" pitchFamily="34" charset="0"/>
                <a:cs typeface="Open Sans" panose="020B0606030504020204" pitchFamily="34" charset="0"/>
              </a:rPr>
              <a:t>) structure.</a:t>
            </a:r>
            <a:endParaRPr lang="en-CA" sz="1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p:cNvGrpSpPr/>
          <p:nvPr/>
        </p:nvGrpSpPr>
        <p:grpSpPr>
          <a:xfrm>
            <a:off x="1809780" y="2990380"/>
            <a:ext cx="4567491" cy="1457390"/>
            <a:chOff x="-261204" y="3203178"/>
            <a:chExt cx="6672988" cy="212921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826" y="3203178"/>
              <a:ext cx="2299547" cy="2129210"/>
            </a:xfrm>
            <a:prstGeom prst="rect">
              <a:avLst/>
            </a:prstGeom>
          </p:spPr>
        </p:pic>
        <p:sp>
          <p:nvSpPr>
            <p:cNvPr id="10" name="Rectangle 9"/>
            <p:cNvSpPr/>
            <p:nvPr/>
          </p:nvSpPr>
          <p:spPr>
            <a:xfrm>
              <a:off x="-3535" y="3511000"/>
              <a:ext cx="1752600" cy="757172"/>
            </a:xfrm>
            <a:prstGeom prst="rect">
              <a:avLst/>
            </a:prstGeom>
          </p:spPr>
          <p:txBody>
            <a:bodyPr wrap="square">
              <a:spAutoFit/>
            </a:bodyPr>
            <a:lstStyle/>
            <a:p>
              <a:pPr algn="r"/>
              <a:r>
                <a:rPr lang="en-US" sz="1000" dirty="0" smtClean="0"/>
                <a:t>Variable </a:t>
              </a:r>
              <a:br>
                <a:rPr lang="en-US" sz="1000" dirty="0" smtClean="0"/>
              </a:br>
              <a:r>
                <a:rPr lang="en-US" sz="1000" dirty="0" smtClean="0"/>
                <a:t>domain</a:t>
              </a:r>
              <a:endParaRPr lang="en-CA" sz="1000" dirty="0"/>
            </a:p>
          </p:txBody>
        </p:sp>
        <p:sp>
          <p:nvSpPr>
            <p:cNvPr id="11" name="Rectangle 10"/>
            <p:cNvSpPr/>
            <p:nvPr/>
          </p:nvSpPr>
          <p:spPr>
            <a:xfrm>
              <a:off x="-261204" y="4315551"/>
              <a:ext cx="2010267" cy="757172"/>
            </a:xfrm>
            <a:prstGeom prst="rect">
              <a:avLst/>
            </a:prstGeom>
          </p:spPr>
          <p:txBody>
            <a:bodyPr wrap="square">
              <a:spAutoFit/>
            </a:bodyPr>
            <a:lstStyle/>
            <a:p>
              <a:pPr algn="r"/>
              <a:r>
                <a:rPr lang="en-US" sz="1000" dirty="0" smtClean="0"/>
                <a:t>Constant </a:t>
              </a:r>
              <a:br>
                <a:rPr lang="en-US" sz="1000" dirty="0" smtClean="0"/>
              </a:br>
              <a:r>
                <a:rPr lang="en-US" sz="1000" dirty="0" smtClean="0"/>
                <a:t>domain</a:t>
              </a:r>
              <a:endParaRPr lang="en-CA" sz="1000" dirty="0"/>
            </a:p>
          </p:txBody>
        </p:sp>
        <p:sp>
          <p:nvSpPr>
            <p:cNvPr id="12" name="Rectangle 11"/>
            <p:cNvSpPr/>
            <p:nvPr/>
          </p:nvSpPr>
          <p:spPr>
            <a:xfrm>
              <a:off x="3522791" y="3217153"/>
              <a:ext cx="1752600" cy="465951"/>
            </a:xfrm>
            <a:prstGeom prst="rect">
              <a:avLst/>
            </a:prstGeom>
          </p:spPr>
          <p:txBody>
            <a:bodyPr wrap="square">
              <a:spAutoFit/>
            </a:bodyPr>
            <a:lstStyle/>
            <a:p>
              <a:r>
                <a:rPr lang="en-US" sz="1000" dirty="0" smtClean="0"/>
                <a:t>Antigen</a:t>
              </a:r>
              <a:endParaRPr lang="en-CA" sz="1000" dirty="0"/>
            </a:p>
          </p:txBody>
        </p:sp>
        <p:sp>
          <p:nvSpPr>
            <p:cNvPr id="13" name="Rectangle 12"/>
            <p:cNvSpPr/>
            <p:nvPr/>
          </p:nvSpPr>
          <p:spPr>
            <a:xfrm>
              <a:off x="3522792" y="3528620"/>
              <a:ext cx="2888992" cy="465952"/>
            </a:xfrm>
            <a:prstGeom prst="rect">
              <a:avLst/>
            </a:prstGeom>
          </p:spPr>
          <p:txBody>
            <a:bodyPr wrap="square">
              <a:spAutoFit/>
            </a:bodyPr>
            <a:lstStyle/>
            <a:p>
              <a:r>
                <a:rPr lang="en-US" sz="1000" dirty="0" smtClean="0"/>
                <a:t>Antigen binding site</a:t>
              </a:r>
              <a:endParaRPr lang="en-CA" sz="1000" dirty="0"/>
            </a:p>
          </p:txBody>
        </p:sp>
        <p:sp>
          <p:nvSpPr>
            <p:cNvPr id="14" name="Rectangle 13"/>
            <p:cNvSpPr/>
            <p:nvPr/>
          </p:nvSpPr>
          <p:spPr>
            <a:xfrm>
              <a:off x="3522791" y="3970412"/>
              <a:ext cx="2272963" cy="465951"/>
            </a:xfrm>
            <a:prstGeom prst="rect">
              <a:avLst/>
            </a:prstGeom>
          </p:spPr>
          <p:txBody>
            <a:bodyPr wrap="square">
              <a:spAutoFit/>
            </a:bodyPr>
            <a:lstStyle/>
            <a:p>
              <a:r>
                <a:rPr lang="en-US" sz="1000" dirty="0" smtClean="0"/>
                <a:t>Light chain</a:t>
              </a:r>
              <a:endParaRPr lang="en-CA" sz="1000" dirty="0"/>
            </a:p>
          </p:txBody>
        </p:sp>
        <p:sp>
          <p:nvSpPr>
            <p:cNvPr id="15" name="Rectangle 14"/>
            <p:cNvSpPr/>
            <p:nvPr/>
          </p:nvSpPr>
          <p:spPr>
            <a:xfrm>
              <a:off x="3522792" y="4535479"/>
              <a:ext cx="2272962" cy="465952"/>
            </a:xfrm>
            <a:prstGeom prst="rect">
              <a:avLst/>
            </a:prstGeom>
          </p:spPr>
          <p:txBody>
            <a:bodyPr wrap="square">
              <a:spAutoFit/>
            </a:bodyPr>
            <a:lstStyle/>
            <a:p>
              <a:r>
                <a:rPr lang="en-US" sz="1000" dirty="0" smtClean="0"/>
                <a:t>Heavy chain</a:t>
              </a:r>
              <a:endParaRPr lang="en-CA" sz="1000" dirty="0"/>
            </a:p>
          </p:txBody>
        </p:sp>
      </p:grpSp>
      <p:sp>
        <p:nvSpPr>
          <p:cNvPr id="18" name="TextBox 17"/>
          <p:cNvSpPr txBox="1"/>
          <p:nvPr/>
        </p:nvSpPr>
        <p:spPr>
          <a:xfrm>
            <a:off x="493969" y="4742501"/>
            <a:ext cx="4983963" cy="904863"/>
          </a:xfrm>
          <a:prstGeom prst="rect">
            <a:avLst/>
          </a:prstGeom>
          <a:noFill/>
        </p:spPr>
        <p:txBody>
          <a:bodyPr wrap="square" rtlCol="0">
            <a:spAutoFit/>
          </a:bodyPr>
          <a:lstStyle/>
          <a:p>
            <a:pPr>
              <a:lnSpc>
                <a:spcPct val="110000"/>
              </a:lnSpc>
            </a:pPr>
            <a:r>
              <a:rPr lang="en-US" sz="1200" dirty="0" smtClean="0"/>
              <a:t>The </a:t>
            </a:r>
            <a:r>
              <a:rPr lang="en-US" sz="1200" dirty="0"/>
              <a:t>top of the Y is known as the variable </a:t>
            </a:r>
            <a:r>
              <a:rPr lang="en-US" sz="1200" dirty="0" smtClean="0"/>
              <a:t>domain. The </a:t>
            </a:r>
            <a:r>
              <a:rPr lang="en-US" sz="1200" dirty="0"/>
              <a:t>variable domain establishes the unique antigen binding of that specific Ig. The bottom of the Y is the constant </a:t>
            </a:r>
            <a:r>
              <a:rPr lang="en-US" sz="1200" dirty="0" smtClean="0"/>
              <a:t>domain </a:t>
            </a:r>
            <a:r>
              <a:rPr lang="en-US" sz="1200" dirty="0"/>
              <a:t>and is responsible for activating the immune system through its interaction with cell surface receptors. </a:t>
            </a:r>
            <a:endParaRPr lang="en-CA" sz="1200" dirty="0"/>
          </a:p>
        </p:txBody>
      </p:sp>
      <p:sp>
        <p:nvSpPr>
          <p:cNvPr id="3" name="Rectangle 2"/>
          <p:cNvSpPr/>
          <p:nvPr/>
        </p:nvSpPr>
        <p:spPr>
          <a:xfrm>
            <a:off x="508000" y="3010942"/>
            <a:ext cx="1898952" cy="1717393"/>
          </a:xfrm>
          <a:prstGeom prst="rect">
            <a:avLst/>
          </a:prstGeom>
        </p:spPr>
        <p:txBody>
          <a:bodyPr wrap="square">
            <a:spAutoFit/>
          </a:bodyPr>
          <a:lstStyle/>
          <a:p>
            <a:pPr>
              <a:lnSpc>
                <a:spcPct val="110000"/>
              </a:lnSpc>
            </a:pPr>
            <a:r>
              <a:rPr lang="en-CA" sz="1200" dirty="0"/>
              <a:t>An </a:t>
            </a:r>
            <a:r>
              <a:rPr lang="en-CA" sz="1200" dirty="0" smtClean="0"/>
              <a:t>immunoglobulin </a:t>
            </a:r>
            <a:r>
              <a:rPr lang="en-CA" sz="1200" dirty="0"/>
              <a:t>(Ig) is a Y shaped protein made of four polypeptide chains, two light chains and two heavy chains. </a:t>
            </a:r>
            <a:r>
              <a:rPr lang="en-US" sz="1200" dirty="0"/>
              <a:t>Each end of the immunoglobulin has a distinct purpose. </a:t>
            </a:r>
            <a:endParaRPr lang="en-CA" sz="1200" dirty="0"/>
          </a:p>
        </p:txBody>
      </p:sp>
      <p:sp>
        <p:nvSpPr>
          <p:cNvPr id="20" name="Rectangle 19"/>
          <p:cNvSpPr/>
          <p:nvPr/>
        </p:nvSpPr>
        <p:spPr>
          <a:xfrm>
            <a:off x="6549103" y="3057658"/>
            <a:ext cx="2889487" cy="2529923"/>
          </a:xfrm>
          <a:prstGeom prst="rect">
            <a:avLst/>
          </a:prstGeom>
        </p:spPr>
        <p:txBody>
          <a:bodyPr wrap="square">
            <a:spAutoFit/>
          </a:bodyPr>
          <a:lstStyle/>
          <a:p>
            <a:pPr>
              <a:lnSpc>
                <a:spcPct val="110000"/>
              </a:lnSpc>
            </a:pPr>
            <a:r>
              <a:rPr lang="en-CA" sz="1200" dirty="0"/>
              <a:t>An </a:t>
            </a:r>
            <a:r>
              <a:rPr lang="en-CA" sz="1200" dirty="0" smtClean="0"/>
              <a:t>immunoglobulin </a:t>
            </a:r>
            <a:r>
              <a:rPr lang="en-CA" sz="1200" dirty="0"/>
              <a:t>(Ig) is a Y shaped protein made of four polypeptide chains, two light chains and two heavy chains. </a:t>
            </a:r>
            <a:r>
              <a:rPr lang="en-US" sz="1200" dirty="0"/>
              <a:t>Each end of the immunoglobulin has a distinct purpose. The top of the Y is known as the variable domain. The variable domain establishes the unique antigen binding of that specific Ig. The bottom of the Y is the constant domain and is responsible for </a:t>
            </a:r>
            <a:r>
              <a:rPr lang="en-US" sz="1200" dirty="0" smtClean="0"/>
              <a:t>activating</a:t>
            </a:r>
            <a:r>
              <a:rPr lang="en-US" sz="1200" dirty="0"/>
              <a:t> the </a:t>
            </a:r>
            <a:r>
              <a:rPr lang="en-US" sz="1200" dirty="0" smtClean="0"/>
              <a:t>immune</a:t>
            </a:r>
          </a:p>
          <a:p>
            <a:pPr>
              <a:lnSpc>
                <a:spcPct val="110000"/>
              </a:lnSpc>
            </a:pPr>
            <a:endParaRPr lang="en-CA" sz="1200"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496" y="3203146"/>
            <a:ext cx="1728505" cy="1883528"/>
          </a:xfrm>
          <a:prstGeom prst="rect">
            <a:avLst/>
          </a:prstGeom>
        </p:spPr>
      </p:pic>
      <p:sp>
        <p:nvSpPr>
          <p:cNvPr id="23" name="Rectangle 22"/>
          <p:cNvSpPr/>
          <p:nvPr/>
        </p:nvSpPr>
        <p:spPr>
          <a:xfrm>
            <a:off x="10276987" y="5067646"/>
            <a:ext cx="1168910" cy="230832"/>
          </a:xfrm>
          <a:prstGeom prst="rect">
            <a:avLst/>
          </a:prstGeom>
        </p:spPr>
        <p:txBody>
          <a:bodyPr wrap="none">
            <a:spAutoFit/>
          </a:bodyPr>
          <a:lstStyle/>
          <a:p>
            <a:pPr algn="r"/>
            <a:r>
              <a:rPr lang="en-US" sz="9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Image: </a:t>
            </a:r>
            <a:r>
              <a:rPr lang="en-US" sz="900" i="1"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iStock Photo</a:t>
            </a:r>
            <a:endParaRPr lang="en-CA" sz="900" i="1" dirty="0">
              <a:solidFill>
                <a:schemeClr val="bg1">
                  <a:lumMod val="50000"/>
                </a:schemeClr>
              </a:solidFill>
            </a:endParaRPr>
          </a:p>
        </p:txBody>
      </p:sp>
      <p:sp>
        <p:nvSpPr>
          <p:cNvPr id="24" name="Rectangle 23"/>
          <p:cNvSpPr/>
          <p:nvPr/>
        </p:nvSpPr>
        <p:spPr>
          <a:xfrm>
            <a:off x="6549103" y="5274270"/>
            <a:ext cx="6664848" cy="295466"/>
          </a:xfrm>
          <a:prstGeom prst="rect">
            <a:avLst/>
          </a:prstGeom>
        </p:spPr>
        <p:txBody>
          <a:bodyPr wrap="square">
            <a:spAutoFit/>
          </a:bodyPr>
          <a:lstStyle/>
          <a:p>
            <a:pPr>
              <a:lnSpc>
                <a:spcPct val="110000"/>
              </a:lnSpc>
            </a:pPr>
            <a:r>
              <a:rPr lang="en-US" sz="1200" dirty="0"/>
              <a:t>system </a:t>
            </a:r>
            <a:r>
              <a:rPr lang="en-US" sz="1200" dirty="0" smtClean="0"/>
              <a:t>through its interaction with </a:t>
            </a:r>
            <a:r>
              <a:rPr lang="en-US" sz="1200" dirty="0"/>
              <a:t>cell surface receptors. </a:t>
            </a:r>
            <a:endParaRPr lang="en-CA" sz="1200"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4241" y="2511244"/>
            <a:ext cx="720000" cy="72000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2470" y="2543424"/>
            <a:ext cx="720000" cy="720000"/>
          </a:xfrm>
          <a:prstGeom prst="rect">
            <a:avLst/>
          </a:prstGeom>
        </p:spPr>
      </p:pic>
    </p:spTree>
    <p:extLst>
      <p:ext uri="{BB962C8B-B14F-4D97-AF65-F5344CB8AC3E}">
        <p14:creationId xmlns:p14="http://schemas.microsoft.com/office/powerpoint/2010/main" val="307019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980935" y="0"/>
            <a:ext cx="4211065" cy="6858000"/>
            <a:chOff x="7980935" y="0"/>
            <a:chExt cx="4211065" cy="6858000"/>
          </a:xfrm>
        </p:grpSpPr>
        <p:sp>
          <p:nvSpPr>
            <p:cNvPr id="25" name="Rectangle 24"/>
            <p:cNvSpPr/>
            <p:nvPr/>
          </p:nvSpPr>
          <p:spPr>
            <a:xfrm>
              <a:off x="8327981" y="0"/>
              <a:ext cx="38640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10405456" y="6440825"/>
              <a:ext cx="1566454" cy="276999"/>
            </a:xfrm>
            <a:prstGeom prst="rect">
              <a:avLst/>
            </a:prstGeom>
          </p:spPr>
          <p:txBody>
            <a:bodyPr wrap="none">
              <a:spAutoFit/>
            </a:bodyPr>
            <a:lstStyle/>
            <a:p>
              <a:pPr algn="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Images: </a:t>
              </a:r>
              <a:r>
                <a:rPr lang="en-US" sz="1200" i="1" dirty="0" smtClean="0">
                  <a:latin typeface="Open Sans Light" panose="020B0306030504020204" pitchFamily="34" charset="0"/>
                  <a:ea typeface="Open Sans Light" panose="020B0306030504020204" pitchFamily="34" charset="0"/>
                  <a:cs typeface="Open Sans Light" panose="020B0306030504020204" pitchFamily="34" charset="0"/>
                </a:rPr>
                <a:t>iStock Photo</a:t>
              </a:r>
              <a:endParaRPr lang="en-CA" sz="1200" i="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935" y="1258239"/>
              <a:ext cx="3990975" cy="2724150"/>
            </a:xfrm>
            <a:prstGeom prst="rect">
              <a:avLst/>
            </a:prstGeom>
          </p:spPr>
        </p:pic>
        <p:sp>
          <p:nvSpPr>
            <p:cNvPr id="12" name="Rectangle 11"/>
            <p:cNvSpPr/>
            <p:nvPr/>
          </p:nvSpPr>
          <p:spPr>
            <a:xfrm>
              <a:off x="10803000" y="1621292"/>
              <a:ext cx="1168910" cy="523220"/>
            </a:xfrm>
            <a:prstGeom prst="rect">
              <a:avLst/>
            </a:prstGeom>
          </p:spPr>
          <p:txBody>
            <a:bodyPr wrap="none">
              <a:spAutoFit/>
            </a:bodyPr>
            <a:lstStyle/>
            <a:p>
              <a:r>
                <a:rPr lang="en-US" sz="1400" dirty="0" smtClean="0">
                  <a:solidFill>
                    <a:srgbClr val="C00000"/>
                  </a:solidFill>
                  <a:latin typeface="Open Sans SemiBold" panose="020B0706030804020204" pitchFamily="34" charset="0"/>
                  <a:ea typeface="Open Sans SemiBold" panose="020B0706030804020204" pitchFamily="34" charset="0"/>
                  <a:cs typeface="Open Sans SemiBold" panose="020B0706030804020204" pitchFamily="34" charset="0"/>
                </a:rPr>
                <a:t>Brain in </a:t>
              </a:r>
              <a:br>
                <a:rPr lang="en-US" sz="1400" dirty="0" smtClean="0">
                  <a:solidFill>
                    <a:srgbClr val="C00000"/>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dirty="0" smtClean="0">
                  <a:solidFill>
                    <a:srgbClr val="C00000"/>
                  </a:solidFill>
                  <a:latin typeface="Open Sans SemiBold" panose="020B0706030804020204" pitchFamily="34" charset="0"/>
                  <a:ea typeface="Open Sans SemiBold" panose="020B0706030804020204" pitchFamily="34" charset="0"/>
                  <a:cs typeface="Open Sans SemiBold" panose="020B0706030804020204" pitchFamily="34" charset="0"/>
                </a:rPr>
                <a:t>backwards!</a:t>
              </a:r>
              <a:endParaRPr lang="en-CA" sz="1400" dirty="0">
                <a:solidFill>
                  <a:srgbClr val="C0000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Rectangle 23"/>
            <p:cNvSpPr/>
            <p:nvPr/>
          </p:nvSpPr>
          <p:spPr>
            <a:xfrm>
              <a:off x="8972595" y="942115"/>
              <a:ext cx="2919389" cy="400110"/>
            </a:xfrm>
            <a:prstGeom prst="rect">
              <a:avLst/>
            </a:prstGeom>
          </p:spPr>
          <p:txBody>
            <a:bodyPr wrap="none">
              <a:spAutoFit/>
            </a:bodyPr>
            <a:lstStyle/>
            <a:p>
              <a:r>
                <a:rPr lang="en-US" sz="2000" dirty="0" smtClean="0">
                  <a:solidFill>
                    <a:srgbClr val="595959"/>
                  </a:solidFill>
                  <a:latin typeface="Open Sans SemiBold" panose="020B0706030804020204" pitchFamily="34" charset="0"/>
                  <a:ea typeface="Open Sans SemiBold" panose="020B0706030804020204" pitchFamily="34" charset="0"/>
                  <a:cs typeface="Open Sans SemiBold" panose="020B0706030804020204" pitchFamily="34" charset="0"/>
                </a:rPr>
                <a:t>Issues with </a:t>
              </a:r>
              <a:r>
                <a:rPr lang="en-US" sz="2000" b="1" dirty="0" smtClean="0">
                  <a:solidFill>
                    <a:srgbClr val="595959"/>
                  </a:solidFill>
                  <a:latin typeface="Open Sans SemiBold" panose="020B0706030804020204" pitchFamily="34" charset="0"/>
                  <a:ea typeface="Open Sans SemiBold" panose="020B0706030804020204" pitchFamily="34" charset="0"/>
                  <a:cs typeface="Open Sans SemiBold" panose="020B0706030804020204" pitchFamily="34" charset="0"/>
                </a:rPr>
                <a:t>stock</a:t>
              </a:r>
              <a:r>
                <a:rPr lang="en-US" sz="2000" dirty="0" smtClean="0">
                  <a:solidFill>
                    <a:srgbClr val="595959"/>
                  </a:solidFill>
                  <a:latin typeface="Open Sans SemiBold" panose="020B0706030804020204" pitchFamily="34" charset="0"/>
                  <a:ea typeface="Open Sans SemiBold" panose="020B0706030804020204" pitchFamily="34" charset="0"/>
                  <a:cs typeface="Open Sans SemiBold" panose="020B0706030804020204" pitchFamily="34" charset="0"/>
                </a:rPr>
                <a:t> art:  </a:t>
              </a:r>
              <a:endParaRPr lang="en-CA"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4" name="TextBox 3"/>
          <p:cNvSpPr txBox="1"/>
          <p:nvPr/>
        </p:nvSpPr>
        <p:spPr>
          <a:xfrm>
            <a:off x="879985" y="1476784"/>
            <a:ext cx="7546258" cy="1708160"/>
          </a:xfrm>
          <a:prstGeom prst="rect">
            <a:avLst/>
          </a:prstGeom>
          <a:noFill/>
        </p:spPr>
        <p:txBody>
          <a:bodyPr wrap="square" rtlCol="0">
            <a:spAutoFit/>
          </a:bodyPr>
          <a:lstStyle/>
          <a:p>
            <a:pPr>
              <a:lnSpc>
                <a:spcPts val="2400"/>
              </a:lnSpc>
              <a:spcAft>
                <a:spcPts val="1000"/>
              </a:spcAft>
              <a:buClr>
                <a:srgbClr val="4981C2"/>
              </a:buClr>
              <a:buSzPct val="120000"/>
            </a:pPr>
            <a:r>
              <a:rPr lang="en-US" sz="2400"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Knowing </a:t>
            </a:r>
            <a:r>
              <a:rPr lang="en-US" sz="2400" dirty="0">
                <a:solidFill>
                  <a:srgbClr val="595959"/>
                </a:solidFill>
                <a:latin typeface="Open Sans ExtraBold" panose="020B0906030804020204" pitchFamily="34" charset="0"/>
                <a:ea typeface="Open Sans ExtraBold" panose="020B0906030804020204" pitchFamily="34" charset="0"/>
                <a:cs typeface="Open Sans ExtraBold" panose="020B0906030804020204" pitchFamily="34" charset="0"/>
              </a:rPr>
              <a:t>WHAT CONTENT </a:t>
            </a:r>
            <a:r>
              <a:rPr lang="en-US" sz="240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can be </a:t>
            </a:r>
            <a:r>
              <a:rPr lang="en-US" sz="2400"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visual:</a:t>
            </a:r>
            <a:endParaRPr lang="en-US" sz="240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a:p>
            <a:pPr marL="541338" indent="-285750">
              <a:lnSpc>
                <a:spcPts val="2400"/>
              </a:lnSpc>
              <a:spcAft>
                <a:spcPts val="1000"/>
              </a:spcAft>
              <a:buClr>
                <a:srgbClr val="4981C2"/>
              </a:buClr>
              <a:buSzPct val="120000"/>
              <a:buBlip>
                <a:blip r:embed="rId4"/>
              </a:buBlip>
            </a:pPr>
            <a:r>
              <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Relying exclusively on text-heavy </a:t>
            </a:r>
            <a:r>
              <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educational materials. </a:t>
            </a:r>
            <a:endPar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a:p>
            <a:pPr marL="541338" indent="-285750">
              <a:lnSpc>
                <a:spcPts val="2400"/>
              </a:lnSpc>
              <a:spcAft>
                <a:spcPts val="1000"/>
              </a:spcAft>
              <a:buClr>
                <a:srgbClr val="4981C2"/>
              </a:buClr>
              <a:buSzPct val="120000"/>
              <a:buBlip>
                <a:blip r:embed="rId4"/>
              </a:buBlip>
            </a:pPr>
            <a:r>
              <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Including </a:t>
            </a:r>
            <a:r>
              <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visuals that </a:t>
            </a:r>
            <a:r>
              <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do not </a:t>
            </a:r>
            <a:r>
              <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support the learning </a:t>
            </a:r>
            <a:r>
              <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objectives.</a:t>
            </a:r>
            <a:endPar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400"/>
              </a:lnSpc>
              <a:spcAft>
                <a:spcPts val="2000"/>
              </a:spcAft>
              <a:buClr>
                <a:srgbClr val="4981C2"/>
              </a:buClr>
              <a:buSzPct val="120000"/>
            </a:pPr>
            <a:endPar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itle 1"/>
          <p:cNvSpPr txBox="1">
            <a:spLocks/>
          </p:cNvSpPr>
          <p:nvPr/>
        </p:nvSpPr>
        <p:spPr>
          <a:xfrm>
            <a:off x="467945" y="288992"/>
            <a:ext cx="11148322"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700"/>
              </a:lnSpc>
              <a:spcAft>
                <a:spcPts val="3000"/>
              </a:spcAft>
            </a:pPr>
            <a:r>
              <a:rPr lang="en-US" sz="4000" dirty="0" smtClean="0">
                <a:latin typeface="Open Sans Light" panose="020B0306030504020204" pitchFamily="34" charset="0"/>
                <a:ea typeface="Open Sans Light" panose="020B0306030504020204" pitchFamily="34" charset="0"/>
                <a:cs typeface="Open Sans Light" panose="020B0306030504020204" pitchFamily="34" charset="0"/>
              </a:rPr>
              <a:t>Two Major Challenges</a:t>
            </a:r>
            <a:endParaRPr lang="en-CA"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879985" y="3452090"/>
            <a:ext cx="7227906" cy="2887970"/>
          </a:xfrm>
          <a:prstGeom prst="rect">
            <a:avLst/>
          </a:prstGeom>
          <a:noFill/>
        </p:spPr>
        <p:txBody>
          <a:bodyPr wrap="square" rtlCol="0">
            <a:spAutoFit/>
          </a:bodyPr>
          <a:lstStyle/>
          <a:p>
            <a:pPr>
              <a:lnSpc>
                <a:spcPts val="2400"/>
              </a:lnSpc>
              <a:spcAft>
                <a:spcPts val="1000"/>
              </a:spcAft>
              <a:buClr>
                <a:srgbClr val="4981C2"/>
              </a:buClr>
              <a:buSzPct val="120000"/>
            </a:pPr>
            <a:r>
              <a:rPr lang="en-US" sz="240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K</a:t>
            </a:r>
            <a:r>
              <a:rPr lang="en-US" sz="2400"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nowing </a:t>
            </a:r>
            <a:r>
              <a:rPr lang="en-US" sz="2400" dirty="0" smtClean="0">
                <a:solidFill>
                  <a:srgbClr val="595959"/>
                </a:solidFill>
                <a:latin typeface="Open Sans ExtraBold" panose="020B0906030804020204" pitchFamily="34" charset="0"/>
                <a:ea typeface="Open Sans ExtraBold" panose="020B0906030804020204" pitchFamily="34" charset="0"/>
                <a:cs typeface="Open Sans ExtraBold" panose="020B0906030804020204" pitchFamily="34" charset="0"/>
              </a:rPr>
              <a:t>WHERE TO SOURCE </a:t>
            </a:r>
            <a:r>
              <a:rPr lang="en-US" sz="2400" dirty="0" smtClean="0">
                <a:solidFill>
                  <a:srgbClr val="595959"/>
                </a:solidFill>
                <a:ea typeface="Open Sans ExtraBold" panose="020B0906030804020204" pitchFamily="34" charset="0"/>
                <a:cs typeface="Open Sans ExtraBold" panose="020B0906030804020204" pitchFamily="34" charset="0"/>
              </a:rPr>
              <a:t>quality</a:t>
            </a:r>
            <a:r>
              <a:rPr lang="en-US" sz="2400" dirty="0" smtClean="0">
                <a:solidFill>
                  <a:srgbClr val="595959"/>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40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images:</a:t>
            </a:r>
          </a:p>
          <a:p>
            <a:pPr marL="541338" indent="-285750">
              <a:lnSpc>
                <a:spcPts val="2400"/>
              </a:lnSpc>
              <a:spcAft>
                <a:spcPts val="1000"/>
              </a:spcAft>
              <a:buClr>
                <a:srgbClr val="4981C2"/>
              </a:buClr>
              <a:buSzPct val="120000"/>
              <a:buBlip>
                <a:blip r:embed="rId4"/>
              </a:buBlip>
            </a:pPr>
            <a:r>
              <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Using copyrighted images pulled from a web search.</a:t>
            </a:r>
          </a:p>
          <a:p>
            <a:pPr marL="541338" indent="-285750">
              <a:lnSpc>
                <a:spcPts val="2400"/>
              </a:lnSpc>
              <a:spcAft>
                <a:spcPts val="1000"/>
              </a:spcAft>
              <a:buClr>
                <a:srgbClr val="4981C2"/>
              </a:buClr>
              <a:buSzPct val="120000"/>
              <a:buBlip>
                <a:blip r:embed="rId4"/>
              </a:buBlip>
            </a:pPr>
            <a:r>
              <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Relying </a:t>
            </a:r>
            <a:r>
              <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too heavily on stock art subscriptions: </a:t>
            </a:r>
          </a:p>
          <a:p>
            <a:pPr marL="998538" lvl="2" indent="-285750">
              <a:lnSpc>
                <a:spcPts val="2400"/>
              </a:lnSpc>
              <a:spcAft>
                <a:spcPts val="800"/>
              </a:spcAft>
              <a:buClr>
                <a:schemeClr val="accent6">
                  <a:lumMod val="40000"/>
                  <a:lumOff val="60000"/>
                </a:schemeClr>
              </a:buClr>
              <a:buSzPct val="120000"/>
              <a:buFont typeface="Arial" panose="020B0604020202020204" pitchFamily="34" charset="0"/>
              <a:buChar char="•"/>
            </a:pPr>
            <a:r>
              <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Inaccurate anatomical or clinical images. </a:t>
            </a:r>
          </a:p>
          <a:p>
            <a:pPr marL="998538" lvl="2" indent="-285750">
              <a:lnSpc>
                <a:spcPts val="2400"/>
              </a:lnSpc>
              <a:spcAft>
                <a:spcPts val="1200"/>
              </a:spcAft>
              <a:buClr>
                <a:schemeClr val="accent6">
                  <a:lumMod val="40000"/>
                  <a:lumOff val="60000"/>
                </a:schemeClr>
              </a:buClr>
              <a:buSzPct val="120000"/>
              <a:buFont typeface="Arial" panose="020B0604020202020204" pitchFamily="34" charset="0"/>
              <a:buChar char="•"/>
            </a:pPr>
            <a:r>
              <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Cheesy and </a:t>
            </a:r>
            <a:r>
              <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stereotyped </a:t>
            </a:r>
            <a:r>
              <a:rPr lang="en-US"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t>images of health care environment. </a:t>
            </a:r>
          </a:p>
          <a:p>
            <a:pPr>
              <a:lnSpc>
                <a:spcPts val="2400"/>
              </a:lnSpc>
              <a:spcAft>
                <a:spcPts val="2000"/>
              </a:spcAft>
              <a:buClr>
                <a:srgbClr val="4981C2"/>
              </a:buClr>
              <a:buSzPct val="120000"/>
            </a:pPr>
            <a:endParaRPr lang="en-US" dirty="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6" name="Group 15"/>
          <p:cNvGrpSpPr/>
          <p:nvPr/>
        </p:nvGrpSpPr>
        <p:grpSpPr>
          <a:xfrm>
            <a:off x="8560746" y="4261456"/>
            <a:ext cx="3267460" cy="1876047"/>
            <a:chOff x="8430228" y="4062097"/>
            <a:chExt cx="3267460" cy="1876047"/>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8281" y="4062097"/>
              <a:ext cx="1699407" cy="1851820"/>
            </a:xfrm>
            <a:prstGeom prst="rect">
              <a:avLst/>
            </a:prstGeom>
          </p:spPr>
        </p:pic>
        <p:sp>
          <p:nvSpPr>
            <p:cNvPr id="15" name="Rectangle 14"/>
            <p:cNvSpPr/>
            <p:nvPr/>
          </p:nvSpPr>
          <p:spPr>
            <a:xfrm>
              <a:off x="8430228" y="5199480"/>
              <a:ext cx="1542538" cy="738664"/>
            </a:xfrm>
            <a:prstGeom prst="rect">
              <a:avLst/>
            </a:prstGeom>
          </p:spPr>
          <p:txBody>
            <a:bodyPr wrap="square">
              <a:spAutoFit/>
            </a:bodyPr>
            <a:lstStyle/>
            <a:p>
              <a:pPr algn="r"/>
              <a:r>
                <a:rPr lang="en-US" sz="1400" dirty="0" smtClean="0">
                  <a:solidFill>
                    <a:srgbClr val="C00000"/>
                  </a:solidFill>
                  <a:latin typeface="Open Sans SemiBold" panose="020B0706030804020204" pitchFamily="34" charset="0"/>
                  <a:ea typeface="Open Sans SemiBold" panose="020B0706030804020204" pitchFamily="34" charset="0"/>
                  <a:cs typeface="Open Sans SemiBold" panose="020B0706030804020204" pitchFamily="34" charset="0"/>
                </a:rPr>
                <a:t>Smiling happy health care workers</a:t>
              </a:r>
              <a:endParaRPr lang="en-CA" sz="1400" dirty="0"/>
            </a:p>
          </p:txBody>
        </p:sp>
      </p:grpSp>
      <p:grpSp>
        <p:nvGrpSpPr>
          <p:cNvPr id="20" name="Group 19"/>
          <p:cNvGrpSpPr/>
          <p:nvPr/>
        </p:nvGrpSpPr>
        <p:grpSpPr>
          <a:xfrm>
            <a:off x="351501" y="1414174"/>
            <a:ext cx="742336" cy="468728"/>
            <a:chOff x="7433187" y="757084"/>
            <a:chExt cx="742336" cy="468728"/>
          </a:xfrm>
        </p:grpSpPr>
        <p:sp>
          <p:nvSpPr>
            <p:cNvPr id="18" name="Oval 17"/>
            <p:cNvSpPr/>
            <p:nvPr/>
          </p:nvSpPr>
          <p:spPr>
            <a:xfrm>
              <a:off x="7433187" y="757084"/>
              <a:ext cx="462115" cy="462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7477432" y="764147"/>
              <a:ext cx="698091" cy="461665"/>
            </a:xfrm>
            <a:prstGeom prst="rect">
              <a:avLst/>
            </a:prstGeom>
            <a:noFill/>
          </p:spPr>
          <p:txBody>
            <a:bodyPr wrap="square" rtlCol="0">
              <a:spAutoFit/>
            </a:bodyPr>
            <a:lstStyle/>
            <a:p>
              <a:r>
                <a:rPr lang="en-US"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a:t>
              </a:r>
              <a:endParaRPr lang="en-CA"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21" name="Group 20"/>
          <p:cNvGrpSpPr/>
          <p:nvPr/>
        </p:nvGrpSpPr>
        <p:grpSpPr>
          <a:xfrm>
            <a:off x="339216" y="3391730"/>
            <a:ext cx="752168" cy="468728"/>
            <a:chOff x="7433187" y="757084"/>
            <a:chExt cx="752168" cy="468728"/>
          </a:xfrm>
        </p:grpSpPr>
        <p:sp>
          <p:nvSpPr>
            <p:cNvPr id="22" name="Oval 21"/>
            <p:cNvSpPr/>
            <p:nvPr/>
          </p:nvSpPr>
          <p:spPr>
            <a:xfrm>
              <a:off x="7433187" y="757084"/>
              <a:ext cx="462115" cy="462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7487264" y="764147"/>
              <a:ext cx="698091" cy="461665"/>
            </a:xfrm>
            <a:prstGeom prst="rect">
              <a:avLst/>
            </a:prstGeom>
            <a:noFill/>
          </p:spPr>
          <p:txBody>
            <a:bodyPr wrap="square" rtlCol="0">
              <a:spAutoFit/>
            </a:bodyPr>
            <a:lstStyle/>
            <a:p>
              <a:r>
                <a:rPr lang="en-US" sz="2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a:t>
              </a:r>
              <a:endParaRPr lang="en-CA"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3349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945" y="288992"/>
            <a:ext cx="11148322"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700"/>
              </a:lnSpc>
              <a:spcAft>
                <a:spcPts val="3000"/>
              </a:spcAft>
            </a:pPr>
            <a:r>
              <a:rPr lang="en-US" sz="4000" dirty="0" smtClean="0">
                <a:latin typeface="Open Sans Light" panose="020B0306030504020204" pitchFamily="34" charset="0"/>
                <a:ea typeface="Open Sans Light" panose="020B0306030504020204" pitchFamily="34" charset="0"/>
                <a:cs typeface="Open Sans Light" panose="020B0306030504020204" pitchFamily="34" charset="0"/>
              </a:rPr>
              <a:t>Workshop Agenda</a:t>
            </a:r>
            <a:r>
              <a:rPr lang="en-CA" sz="2400" dirty="0" smtClean="0">
                <a:latin typeface="Open Sans Light" panose="020B0306030504020204" pitchFamily="34" charset="0"/>
                <a:ea typeface="Open Sans Light" panose="020B0306030504020204" pitchFamily="34" charset="0"/>
                <a:cs typeface="Open Sans Light" panose="020B0306030504020204" pitchFamily="34" charset="0"/>
              </a:rPr>
              <a:t/>
            </a:r>
            <a:br>
              <a:rPr lang="en-CA" sz="2400" dirty="0" smtClean="0">
                <a:latin typeface="Open Sans Light" panose="020B0306030504020204" pitchFamily="34" charset="0"/>
                <a:ea typeface="Open Sans Light" panose="020B0306030504020204" pitchFamily="34" charset="0"/>
                <a:cs typeface="Open Sans Light" panose="020B0306030504020204" pitchFamily="34" charset="0"/>
              </a:rPr>
            </a:br>
            <a:endParaRPr lang="en-CA"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p:cNvSpPr/>
          <p:nvPr/>
        </p:nvSpPr>
        <p:spPr>
          <a:xfrm>
            <a:off x="467945" y="1150108"/>
            <a:ext cx="10839152" cy="4295984"/>
          </a:xfrm>
          <a:prstGeom prst="rect">
            <a:avLst/>
          </a:prstGeom>
        </p:spPr>
        <p:txBody>
          <a:bodyPr wrap="square">
            <a:spAutoFit/>
          </a:bodyPr>
          <a:lstStyle/>
          <a:p>
            <a:pPr marL="742950" lvl="1" indent="-285750">
              <a:lnSpc>
                <a:spcPct val="150000"/>
              </a:lnSpc>
              <a:spcAft>
                <a:spcPts val="600"/>
              </a:spcAft>
              <a:buFont typeface="+mj-lt"/>
              <a:buAutoNum type="arabicPeriod"/>
            </a:pPr>
            <a:r>
              <a:rPr lang="en-CA" sz="2400" dirty="0" smtClean="0">
                <a:ea typeface="Calibri" panose="020F0502020204030204" pitchFamily="34" charset="0"/>
                <a:cs typeface="Times New Roman" panose="02020603050405020304" pitchFamily="18" charset="0"/>
              </a:rPr>
              <a:t>How do </a:t>
            </a:r>
            <a:r>
              <a:rPr lang="en-CA" sz="2400" dirty="0">
                <a:ea typeface="Calibri" panose="020F0502020204030204" pitchFamily="34" charset="0"/>
                <a:cs typeface="Times New Roman" panose="02020603050405020304" pitchFamily="18" charset="0"/>
              </a:rPr>
              <a:t>well-designed graphics promote </a:t>
            </a:r>
            <a:r>
              <a:rPr lang="en-CA" sz="2400" dirty="0" smtClean="0">
                <a:ea typeface="Calibri" panose="020F0502020204030204" pitchFamily="34" charset="0"/>
                <a:cs typeface="Times New Roman" panose="02020603050405020304" pitchFamily="18" charset="0"/>
              </a:rPr>
              <a:t>learning?</a:t>
            </a:r>
            <a:endParaRPr lang="en-CA" sz="2400" dirty="0">
              <a:ea typeface="Calibri" panose="020F0502020204030204" pitchFamily="34" charset="0"/>
              <a:cs typeface="Times New Roman" panose="02020603050405020304" pitchFamily="18" charset="0"/>
            </a:endParaRPr>
          </a:p>
          <a:p>
            <a:pPr marL="742950" lvl="1" indent="-285750">
              <a:lnSpc>
                <a:spcPct val="150000"/>
              </a:lnSpc>
              <a:spcAft>
                <a:spcPts val="600"/>
              </a:spcAft>
              <a:buFont typeface="+mj-lt"/>
              <a:buAutoNum type="arabicPeriod"/>
            </a:pPr>
            <a:r>
              <a:rPr lang="en-CA" sz="2400" dirty="0" smtClean="0">
                <a:ea typeface="Calibri" panose="020F0502020204030204" pitchFamily="34" charset="0"/>
                <a:cs typeface="Times New Roman" panose="02020603050405020304" pitchFamily="18" charset="0"/>
              </a:rPr>
              <a:t>What are the functions </a:t>
            </a:r>
            <a:r>
              <a:rPr lang="en-CA" sz="2400" dirty="0">
                <a:ea typeface="Calibri" panose="020F0502020204030204" pitchFamily="34" charset="0"/>
                <a:cs typeface="Times New Roman" panose="02020603050405020304" pitchFamily="18" charset="0"/>
              </a:rPr>
              <a:t>of </a:t>
            </a:r>
            <a:r>
              <a:rPr lang="en-CA" sz="2400" dirty="0" smtClean="0">
                <a:ea typeface="Calibri" panose="020F0502020204030204" pitchFamily="34" charset="0"/>
                <a:cs typeface="Times New Roman" panose="02020603050405020304" pitchFamily="18" charset="0"/>
              </a:rPr>
              <a:t>graphics </a:t>
            </a:r>
            <a:r>
              <a:rPr lang="en-CA" sz="2400" dirty="0">
                <a:ea typeface="Calibri" panose="020F0502020204030204" pitchFamily="34" charset="0"/>
                <a:cs typeface="Times New Roman" panose="02020603050405020304" pitchFamily="18" charset="0"/>
              </a:rPr>
              <a:t>in t</a:t>
            </a:r>
            <a:r>
              <a:rPr lang="en-CA" sz="2400" dirty="0" smtClean="0">
                <a:ea typeface="Calibri" panose="020F0502020204030204" pitchFamily="34" charset="0"/>
                <a:cs typeface="Times New Roman" panose="02020603050405020304" pitchFamily="18" charset="0"/>
              </a:rPr>
              <a:t>eaching?</a:t>
            </a:r>
            <a:endParaRPr lang="en-CA" sz="2400" dirty="0">
              <a:ea typeface="Calibri" panose="020F0502020204030204" pitchFamily="34" charset="0"/>
              <a:cs typeface="Times New Roman" panose="02020603050405020304" pitchFamily="18" charset="0"/>
            </a:endParaRPr>
          </a:p>
          <a:p>
            <a:pPr marL="742950" lvl="1" indent="-285750">
              <a:lnSpc>
                <a:spcPct val="150000"/>
              </a:lnSpc>
              <a:spcAft>
                <a:spcPts val="600"/>
              </a:spcAft>
              <a:buFont typeface="+mj-lt"/>
              <a:buAutoNum type="arabicPeriod"/>
            </a:pPr>
            <a:r>
              <a:rPr lang="en-US" sz="2400" dirty="0" smtClean="0">
                <a:ea typeface="Calibri" panose="020F0502020204030204" pitchFamily="34" charset="0"/>
                <a:cs typeface="Times New Roman" panose="02020603050405020304" pitchFamily="18" charset="0"/>
              </a:rPr>
              <a:t>Designing </a:t>
            </a:r>
            <a:r>
              <a:rPr lang="en-US" sz="2400" dirty="0">
                <a:ea typeface="Calibri" panose="020F0502020204030204" pitchFamily="34" charset="0"/>
                <a:cs typeface="Times New Roman" panose="02020603050405020304" pitchFamily="18" charset="0"/>
              </a:rPr>
              <a:t>Instructional Visuals that support your Learning Objective </a:t>
            </a:r>
            <a:endParaRPr lang="en-US" sz="2400" dirty="0" smtClean="0">
              <a:ea typeface="Calibri" panose="020F0502020204030204" pitchFamily="34" charset="0"/>
              <a:cs typeface="Times New Roman" panose="02020603050405020304" pitchFamily="18" charset="0"/>
            </a:endParaRPr>
          </a:p>
          <a:p>
            <a:pPr marL="742950" lvl="1" indent="-285750">
              <a:lnSpc>
                <a:spcPct val="150000"/>
              </a:lnSpc>
              <a:spcAft>
                <a:spcPts val="600"/>
              </a:spcAft>
              <a:buFont typeface="+mj-lt"/>
              <a:buAutoNum type="arabicPeriod"/>
            </a:pPr>
            <a:r>
              <a:rPr lang="en-CA" sz="2400" dirty="0">
                <a:latin typeface="Open Sans ExtraBold" panose="020B0906030804020204" pitchFamily="34" charset="0"/>
                <a:ea typeface="Open Sans ExtraBold" panose="020B0906030804020204" pitchFamily="34" charset="0"/>
                <a:cs typeface="Open Sans ExtraBold" panose="020B0906030804020204" pitchFamily="34" charset="0"/>
              </a:rPr>
              <a:t>Break out group </a:t>
            </a:r>
            <a:r>
              <a:rPr lang="en-CA" sz="2400" dirty="0">
                <a:ea typeface="Calibri" panose="020F0502020204030204" pitchFamily="34" charset="0"/>
                <a:cs typeface="Times New Roman" panose="02020603050405020304" pitchFamily="18" charset="0"/>
              </a:rPr>
              <a:t>– Image analysis and re-design.</a:t>
            </a:r>
          </a:p>
          <a:p>
            <a:pPr marL="742950" lvl="1" indent="-285750">
              <a:lnSpc>
                <a:spcPct val="150000"/>
              </a:lnSpc>
              <a:spcAft>
                <a:spcPts val="600"/>
              </a:spcAft>
              <a:buFont typeface="+mj-lt"/>
              <a:buAutoNum type="arabicPeriod"/>
            </a:pPr>
            <a:r>
              <a:rPr lang="en-CA" sz="2400" dirty="0" smtClean="0">
                <a:ea typeface="Calibri" panose="020F0502020204030204" pitchFamily="34" charset="0"/>
                <a:cs typeface="Times New Roman" panose="02020603050405020304" pitchFamily="18" charset="0"/>
              </a:rPr>
              <a:t>An </a:t>
            </a:r>
            <a:r>
              <a:rPr lang="en-CA" sz="2400" dirty="0">
                <a:ea typeface="Calibri" panose="020F0502020204030204" pitchFamily="34" charset="0"/>
                <a:cs typeface="Times New Roman" panose="02020603050405020304" pitchFamily="18" charset="0"/>
              </a:rPr>
              <a:t>introduction to using Creative Commons and Public Domain image </a:t>
            </a:r>
            <a:r>
              <a:rPr lang="en-CA" sz="2400" dirty="0" smtClean="0">
                <a:ea typeface="Calibri" panose="020F0502020204030204" pitchFamily="34" charset="0"/>
                <a:cs typeface="Times New Roman" panose="02020603050405020304" pitchFamily="18" charset="0"/>
              </a:rPr>
              <a:t>libraries.</a:t>
            </a:r>
            <a:endParaRPr lang="en-CA" sz="2400" dirty="0">
              <a:ea typeface="Calibri" panose="020F0502020204030204" pitchFamily="34" charset="0"/>
              <a:cs typeface="Times New Roman" panose="02020603050405020304" pitchFamily="18" charset="0"/>
            </a:endParaRPr>
          </a:p>
          <a:p>
            <a:pPr marL="742950" lvl="1" indent="-285750">
              <a:lnSpc>
                <a:spcPct val="150000"/>
              </a:lnSpc>
              <a:spcAft>
                <a:spcPts val="600"/>
              </a:spcAft>
              <a:buFont typeface="+mj-lt"/>
              <a:buAutoNum type="arabicPeriod"/>
            </a:pPr>
            <a:r>
              <a:rPr lang="en-CA" sz="2400" dirty="0">
                <a:latin typeface="+mj-lt"/>
                <a:ea typeface="Open Sans ExtraBold" panose="020B0906030804020204" pitchFamily="34" charset="0"/>
                <a:cs typeface="Open Sans ExtraBold" panose="020B0906030804020204" pitchFamily="34" charset="0"/>
              </a:rPr>
              <a:t>Open Q &amp; A </a:t>
            </a:r>
            <a:endParaRPr lang="en-CA" sz="2400" dirty="0">
              <a:effectLst/>
              <a:latin typeface="+mj-lt"/>
              <a:ea typeface="Open Sans ExtraBold" panose="020B0906030804020204" pitchFamily="34" charset="0"/>
              <a:cs typeface="Open Sans ExtraBold" panose="020B0906030804020204" pitchFamily="34" charset="0"/>
            </a:endParaRPr>
          </a:p>
        </p:txBody>
      </p:sp>
      <p:grpSp>
        <p:nvGrpSpPr>
          <p:cNvPr id="3" name="Group 2"/>
          <p:cNvGrpSpPr/>
          <p:nvPr/>
        </p:nvGrpSpPr>
        <p:grpSpPr>
          <a:xfrm>
            <a:off x="5244713" y="5162796"/>
            <a:ext cx="6522791" cy="1419421"/>
            <a:chOff x="467945" y="5069602"/>
            <a:chExt cx="6522791" cy="1419421"/>
          </a:xfrm>
        </p:grpSpPr>
        <p:sp>
          <p:nvSpPr>
            <p:cNvPr id="5" name="Rectangle 4"/>
            <p:cNvSpPr/>
            <p:nvPr/>
          </p:nvSpPr>
          <p:spPr>
            <a:xfrm>
              <a:off x="467945" y="5069602"/>
              <a:ext cx="1065888" cy="1204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lumMod val="9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66" y="5259834"/>
              <a:ext cx="766680" cy="824181"/>
            </a:xfrm>
            <a:prstGeom prst="rect">
              <a:avLst/>
            </a:prstGeom>
          </p:spPr>
        </p:pic>
        <p:sp>
          <p:nvSpPr>
            <p:cNvPr id="7" name="Rectangle 6"/>
            <p:cNvSpPr/>
            <p:nvPr/>
          </p:nvSpPr>
          <p:spPr>
            <a:xfrm>
              <a:off x="1715052" y="5119417"/>
              <a:ext cx="5157695" cy="1369606"/>
            </a:xfrm>
            <a:prstGeom prst="rect">
              <a:avLst/>
            </a:prstGeom>
          </p:spPr>
          <p:txBody>
            <a:bodyPr wrap="square">
              <a:spAutoFit/>
            </a:bodyPr>
            <a:lstStyle/>
            <a:p>
              <a:pPr>
                <a:lnSpc>
                  <a:spcPts val="2600"/>
                </a:lnSpc>
              </a:pPr>
              <a:r>
                <a:rPr lang="en-US" sz="1600"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If you need to leave early… the workshop resource handout is available at: </a:t>
              </a:r>
              <a:r>
                <a:rPr lang="en-US" sz="1600" u="sng" dirty="0" smtClean="0">
                  <a:solidFill>
                    <a:srgbClr val="2E74B5"/>
                  </a:solidFill>
                  <a:latin typeface="Open Sans Light" panose="020B0306030504020204" pitchFamily="34" charset="0"/>
                  <a:ea typeface="Open Sans Light" panose="020B0306030504020204" pitchFamily="34" charset="0"/>
                  <a:cs typeface="Open Sans Light" panose="020B0306030504020204" pitchFamily="34" charset="0"/>
                  <a:hlinkClick r:id="rId4"/>
                </a:rPr>
                <a:t>https</a:t>
              </a:r>
              <a:r>
                <a:rPr lang="en-US" sz="1600" u="sng" dirty="0">
                  <a:solidFill>
                    <a:srgbClr val="2E74B5"/>
                  </a:solidFill>
                  <a:latin typeface="Open Sans Light" panose="020B0306030504020204" pitchFamily="34" charset="0"/>
                  <a:ea typeface="Open Sans Light" panose="020B0306030504020204" pitchFamily="34" charset="0"/>
                  <a:cs typeface="Open Sans Light" panose="020B0306030504020204" pitchFamily="34" charset="0"/>
                  <a:hlinkClick r:id="rId4"/>
                </a:rPr>
                <a:t>://</a:t>
              </a:r>
              <a:r>
                <a:rPr lang="en-US" sz="1600" u="sng" dirty="0" smtClean="0">
                  <a:solidFill>
                    <a:srgbClr val="2E74B5"/>
                  </a:solidFill>
                  <a:latin typeface="Open Sans Light" panose="020B0306030504020204" pitchFamily="34" charset="0"/>
                  <a:ea typeface="Open Sans Light" panose="020B0306030504020204" pitchFamily="34" charset="0"/>
                  <a:cs typeface="Open Sans Light" panose="020B0306030504020204" pitchFamily="34" charset="0"/>
                  <a:hlinkClick r:id="rId4"/>
                </a:rPr>
                <a:t>www.desouzainstitute.com/convergence-2022/</a:t>
              </a: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hlinkClick r:id="rId4"/>
                </a:rPr>
                <a:t> </a:t>
              </a:r>
              <a:endParaRPr lang="en-CA" sz="16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CA"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467946" y="5069602"/>
              <a:ext cx="6522790" cy="120464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244792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674" y="-911432"/>
            <a:ext cx="5892032" cy="7590323"/>
          </a:xfrm>
          <a:prstGeom prst="rect">
            <a:avLst/>
          </a:prstGeom>
        </p:spPr>
      </p:pic>
      <p:sp>
        <p:nvSpPr>
          <p:cNvPr id="8" name="Rectangle 7"/>
          <p:cNvSpPr/>
          <p:nvPr/>
        </p:nvSpPr>
        <p:spPr>
          <a:xfrm>
            <a:off x="7921658" y="0"/>
            <a:ext cx="4361468" cy="6216977"/>
          </a:xfrm>
          <a:prstGeom prst="rect">
            <a:avLst/>
          </a:prstGeom>
          <a:solidFill>
            <a:schemeClr val="accent1">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p:cNvSpPr/>
          <p:nvPr/>
        </p:nvSpPr>
        <p:spPr>
          <a:xfrm>
            <a:off x="661941" y="1680835"/>
            <a:ext cx="8614034" cy="3489160"/>
          </a:xfrm>
          <a:prstGeom prst="rect">
            <a:avLst/>
          </a:prstGeom>
        </p:spPr>
        <p:txBody>
          <a:bodyPr wrap="square">
            <a:spAutoFit/>
          </a:bodyPr>
          <a:lstStyle/>
          <a:p>
            <a:pPr algn="ctr">
              <a:spcBef>
                <a:spcPts val="1000"/>
              </a:spcBef>
              <a:spcAft>
                <a:spcPts val="1200"/>
              </a:spcAft>
              <a:buClr>
                <a:srgbClr val="4981C2"/>
              </a:buClr>
              <a:buSzPct val="120000"/>
            </a:pPr>
            <a:r>
              <a:rPr lang="en-US" sz="4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CHAT POLL: </a:t>
            </a:r>
          </a:p>
          <a:p>
            <a:pPr algn="ctr">
              <a:lnSpc>
                <a:spcPct val="120000"/>
              </a:lnSpc>
              <a:spcBef>
                <a:spcPts val="1000"/>
              </a:spcBef>
              <a:spcAft>
                <a:spcPts val="1200"/>
              </a:spcAft>
              <a:buClr>
                <a:srgbClr val="4981C2"/>
              </a:buClr>
              <a:buSzPct val="120000"/>
            </a:pPr>
            <a:r>
              <a:rPr lang="en-US" sz="4400" dirty="0">
                <a:solidFill>
                  <a:schemeClr val="bg1"/>
                </a:solidFill>
                <a:ea typeface="Open Sans ExtraBold" panose="020B0906030804020204" pitchFamily="34" charset="0"/>
                <a:cs typeface="Open Sans ExtraBold" panose="020B0906030804020204" pitchFamily="34" charset="0"/>
              </a:rPr>
              <a:t>Why </a:t>
            </a:r>
            <a:r>
              <a:rPr lang="en-US" sz="4400" dirty="0" smtClean="0">
                <a:solidFill>
                  <a:schemeClr val="bg1"/>
                </a:solidFill>
                <a:ea typeface="Open Sans ExtraBold" panose="020B0906030804020204" pitchFamily="34" charset="0"/>
                <a:cs typeface="Open Sans ExtraBold" panose="020B0906030804020204" pitchFamily="34" charset="0"/>
              </a:rPr>
              <a:t>do</a:t>
            </a:r>
            <a:r>
              <a:rPr lang="en-US" sz="4400" i="1" dirty="0" smtClean="0">
                <a:solidFill>
                  <a:schemeClr val="bg1"/>
                </a:solidFill>
                <a:ea typeface="Open Sans ExtraBold" panose="020B0906030804020204" pitchFamily="34" charset="0"/>
                <a:cs typeface="Open Sans ExtraBold" panose="020B0906030804020204" pitchFamily="34" charset="0"/>
              </a:rPr>
              <a:t> you </a:t>
            </a:r>
            <a:r>
              <a:rPr lang="en-US" sz="4400" dirty="0">
                <a:solidFill>
                  <a:schemeClr val="bg1"/>
                </a:solidFill>
                <a:ea typeface="Open Sans ExtraBold" panose="020B0906030804020204" pitchFamily="34" charset="0"/>
                <a:cs typeface="Open Sans ExtraBold" panose="020B0906030804020204" pitchFamily="34" charset="0"/>
              </a:rPr>
              <a:t>think </a:t>
            </a:r>
            <a:r>
              <a:rPr lang="en-US" sz="4400" dirty="0" smtClean="0">
                <a:solidFill>
                  <a:schemeClr val="bg1"/>
                </a:solidFill>
                <a:ea typeface="Open Sans ExtraBold" panose="020B0906030804020204" pitchFamily="34" charset="0"/>
                <a:cs typeface="Open Sans ExtraBold" panose="020B0906030804020204" pitchFamily="34" charset="0"/>
              </a:rPr>
              <a:t>people </a:t>
            </a:r>
            <a:r>
              <a:rPr lang="en-US" sz="4400" dirty="0">
                <a:solidFill>
                  <a:schemeClr val="bg1"/>
                </a:solidFill>
                <a:ea typeface="Open Sans ExtraBold" panose="020B0906030804020204" pitchFamily="34" charset="0"/>
                <a:cs typeface="Open Sans ExtraBold" panose="020B0906030804020204" pitchFamily="34" charset="0"/>
              </a:rPr>
              <a:t>learn better from words and pictures than from words </a:t>
            </a:r>
            <a:r>
              <a:rPr lang="en-US" sz="4400" dirty="0" smtClean="0">
                <a:solidFill>
                  <a:schemeClr val="bg1"/>
                </a:solidFill>
                <a:ea typeface="Open Sans ExtraBold" panose="020B0906030804020204" pitchFamily="34" charset="0"/>
                <a:cs typeface="Open Sans ExtraBold" panose="020B0906030804020204" pitchFamily="34" charset="0"/>
              </a:rPr>
              <a:t>alone?</a:t>
            </a:r>
            <a:endParaRPr lang="en-US" sz="4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6584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945" y="288992"/>
            <a:ext cx="11148322"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700"/>
              </a:lnSpc>
              <a:spcAft>
                <a:spcPts val="3000"/>
              </a:spcAft>
            </a:pPr>
            <a:r>
              <a:rPr lang="en-US" sz="4000" dirty="0" smtClean="0">
                <a:latin typeface="Open Sans Light" panose="020B0306030504020204" pitchFamily="34" charset="0"/>
                <a:ea typeface="Open Sans Light" panose="020B0306030504020204" pitchFamily="34" charset="0"/>
                <a:cs typeface="Open Sans Light" panose="020B0306030504020204" pitchFamily="34" charset="0"/>
              </a:rPr>
              <a:t>How </a:t>
            </a:r>
            <a:r>
              <a:rPr lang="en-US" sz="4000" dirty="0">
                <a:latin typeface="Open Sans Light" panose="020B0306030504020204" pitchFamily="34" charset="0"/>
                <a:ea typeface="Open Sans Light" panose="020B0306030504020204" pitchFamily="34" charset="0"/>
                <a:cs typeface="Open Sans Light" panose="020B0306030504020204" pitchFamily="34" charset="0"/>
              </a:rPr>
              <a:t>well-designed visuals </a:t>
            </a:r>
            <a:r>
              <a:rPr lang="en-US" sz="4000" dirty="0">
                <a:latin typeface="Open Sans ExtraBold" panose="020B0906030804020204" pitchFamily="34" charset="0"/>
                <a:ea typeface="Open Sans ExtraBold" panose="020B0906030804020204" pitchFamily="34" charset="0"/>
                <a:cs typeface="Open Sans ExtraBold" panose="020B0906030804020204" pitchFamily="34" charset="0"/>
              </a:rPr>
              <a:t>promote</a:t>
            </a:r>
            <a:r>
              <a:rPr lang="en-US" sz="4000" dirty="0">
                <a:latin typeface="Open Sans Light" panose="020B0306030504020204" pitchFamily="34" charset="0"/>
                <a:ea typeface="Open Sans Light" panose="020B0306030504020204" pitchFamily="34" charset="0"/>
                <a:cs typeface="Open Sans Light" panose="020B0306030504020204" pitchFamily="34" charset="0"/>
              </a:rPr>
              <a:t> learning</a:t>
            </a:r>
            <a:r>
              <a:rPr lang="en-CA" sz="2400" dirty="0" smtClean="0">
                <a:latin typeface="Open Sans Light" panose="020B0306030504020204" pitchFamily="34" charset="0"/>
                <a:ea typeface="Open Sans Light" panose="020B0306030504020204" pitchFamily="34" charset="0"/>
                <a:cs typeface="Open Sans Light" panose="020B0306030504020204" pitchFamily="34" charset="0"/>
              </a:rPr>
              <a:t/>
            </a:r>
            <a:br>
              <a:rPr lang="en-CA" sz="2400" dirty="0" smtClean="0">
                <a:latin typeface="Open Sans Light" panose="020B0306030504020204" pitchFamily="34" charset="0"/>
                <a:ea typeface="Open Sans Light" panose="020B0306030504020204" pitchFamily="34" charset="0"/>
                <a:cs typeface="Open Sans Light" panose="020B0306030504020204" pitchFamily="34" charset="0"/>
              </a:rPr>
            </a:br>
            <a:endParaRPr lang="en-CA"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5" name="Group 44"/>
          <p:cNvGrpSpPr/>
          <p:nvPr/>
        </p:nvGrpSpPr>
        <p:grpSpPr>
          <a:xfrm>
            <a:off x="0" y="1260438"/>
            <a:ext cx="12191999" cy="1944083"/>
            <a:chOff x="0" y="1260438"/>
            <a:chExt cx="12191999" cy="1944083"/>
          </a:xfrm>
        </p:grpSpPr>
        <p:sp>
          <p:nvSpPr>
            <p:cNvPr id="26" name="Rectangle 25"/>
            <p:cNvSpPr/>
            <p:nvPr/>
          </p:nvSpPr>
          <p:spPr>
            <a:xfrm>
              <a:off x="0" y="1260438"/>
              <a:ext cx="12191999" cy="1944083"/>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p:nvSpPr>
          <p:spPr>
            <a:xfrm>
              <a:off x="2670120" y="2230364"/>
              <a:ext cx="8923910" cy="769441"/>
            </a:xfrm>
            <a:prstGeom prst="rect">
              <a:avLst/>
            </a:prstGeom>
          </p:spPr>
          <p:txBody>
            <a:bodyPr wrap="square">
              <a:spAutoFit/>
            </a:bodyPr>
            <a:lstStyle/>
            <a:p>
              <a:pPr>
                <a:lnSpc>
                  <a:spcPct val="110000"/>
                </a:lnSpc>
                <a:spcAft>
                  <a:spcPts val="600"/>
                </a:spcAft>
              </a:pPr>
              <a:r>
                <a:rPr lang="en-CA" sz="2000" dirty="0"/>
                <a:t>Graphics can help direct </a:t>
              </a:r>
              <a:r>
                <a:rPr lang="en-CA" sz="2000" b="1"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attention</a:t>
              </a:r>
              <a:r>
                <a:rPr lang="en-CA" sz="2000" dirty="0"/>
                <a:t> and promote the learner’s </a:t>
              </a:r>
              <a:r>
                <a:rPr lang="en-CA" sz="2000" b="1"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organization</a:t>
              </a:r>
              <a:r>
                <a:rPr lang="en-CA" sz="2000" dirty="0"/>
                <a:t> and </a:t>
              </a:r>
              <a:r>
                <a:rPr lang="en-CA" sz="20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integration</a:t>
              </a:r>
              <a:r>
                <a:rPr lang="en-CA" sz="2000" dirty="0"/>
                <a:t> of new knowledge.</a:t>
              </a:r>
              <a:endParaRPr lang="en-CA" sz="2000" dirty="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61" y="1375860"/>
              <a:ext cx="720000" cy="72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61" y="2232337"/>
              <a:ext cx="720000" cy="720000"/>
            </a:xfrm>
            <a:prstGeom prst="rect">
              <a:avLst/>
            </a:prstGeom>
          </p:spPr>
        </p:pic>
        <p:sp>
          <p:nvSpPr>
            <p:cNvPr id="2" name="Rectangle 1"/>
            <p:cNvSpPr/>
            <p:nvPr/>
          </p:nvSpPr>
          <p:spPr>
            <a:xfrm>
              <a:off x="1411442" y="1474250"/>
              <a:ext cx="1258678" cy="523220"/>
            </a:xfrm>
            <a:prstGeom prst="rect">
              <a:avLst/>
            </a:prstGeom>
          </p:spPr>
          <p:txBody>
            <a:bodyPr wrap="none">
              <a:spAutoFit/>
            </a:bodyPr>
            <a:lstStyle/>
            <a:p>
              <a:r>
                <a:rPr lang="en-US" sz="2800" dirty="0" smtClean="0">
                  <a:solidFill>
                    <a:srgbClr val="B86A6A"/>
                  </a:solidFill>
                  <a:latin typeface="Open Sans ExtraBold" panose="020B0906030804020204" pitchFamily="34" charset="0"/>
                  <a:ea typeface="Open Sans ExtraBold" panose="020B0906030804020204" pitchFamily="34" charset="0"/>
                  <a:cs typeface="Open Sans ExtraBold" panose="020B0906030804020204" pitchFamily="34" charset="0"/>
                </a:rPr>
                <a:t>MYTH</a:t>
              </a:r>
              <a:endParaRPr lang="en-CA" sz="2800" dirty="0">
                <a:solidFill>
                  <a:srgbClr val="B86A6A"/>
                </a:solidFill>
              </a:endParaRPr>
            </a:p>
          </p:txBody>
        </p:sp>
        <p:sp>
          <p:nvSpPr>
            <p:cNvPr id="9" name="Rectangle 8"/>
            <p:cNvSpPr/>
            <p:nvPr/>
          </p:nvSpPr>
          <p:spPr>
            <a:xfrm>
              <a:off x="1411442" y="2330727"/>
              <a:ext cx="1083951" cy="523220"/>
            </a:xfrm>
            <a:prstGeom prst="rect">
              <a:avLst/>
            </a:prstGeom>
          </p:spPr>
          <p:txBody>
            <a:bodyPr wrap="none">
              <a:spAutoFit/>
            </a:bodyPr>
            <a:lstStyle/>
            <a:p>
              <a:r>
                <a:rPr lang="en-US" sz="2800" dirty="0" smtClean="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FACT</a:t>
              </a:r>
              <a:endParaRPr lang="en-CA" sz="2800" dirty="0">
                <a:solidFill>
                  <a:schemeClr val="accent2"/>
                </a:solidFill>
              </a:endParaRPr>
            </a:p>
          </p:txBody>
        </p:sp>
        <p:sp>
          <p:nvSpPr>
            <p:cNvPr id="18" name="Rectangle 17"/>
            <p:cNvSpPr/>
            <p:nvPr/>
          </p:nvSpPr>
          <p:spPr>
            <a:xfrm>
              <a:off x="2670119" y="1361832"/>
              <a:ext cx="9200751" cy="412485"/>
            </a:xfrm>
            <a:prstGeom prst="rect">
              <a:avLst/>
            </a:prstGeom>
          </p:spPr>
          <p:txBody>
            <a:bodyPr wrap="square">
              <a:spAutoFit/>
            </a:bodyPr>
            <a:lstStyle/>
            <a:p>
              <a:pPr>
                <a:lnSpc>
                  <a:spcPct val="110000"/>
                </a:lnSpc>
                <a:spcAft>
                  <a:spcPts val="600"/>
                </a:spcAft>
              </a:pPr>
              <a:r>
                <a:rPr lang="en-US" sz="2000" dirty="0" smtClean="0">
                  <a:ea typeface="Calibri" panose="020F0502020204030204" pitchFamily="34" charset="0"/>
                  <a:cs typeface="Times New Roman" panose="02020603050405020304" pitchFamily="18" charset="0"/>
                </a:rPr>
                <a:t>“</a:t>
              </a:r>
              <a:r>
                <a:rPr lang="en-US" sz="2000" i="1" dirty="0" smtClean="0">
                  <a:ea typeface="Calibri" panose="020F0502020204030204" pitchFamily="34" charset="0"/>
                  <a:cs typeface="Times New Roman" panose="02020603050405020304" pitchFamily="18" charset="0"/>
                </a:rPr>
                <a:t>Graphics add </a:t>
              </a:r>
              <a:r>
                <a:rPr lang="en-US" sz="2000" i="1" dirty="0">
                  <a:ea typeface="Calibri" panose="020F0502020204030204" pitchFamily="34" charset="0"/>
                  <a:cs typeface="Times New Roman" panose="02020603050405020304" pitchFamily="18" charset="0"/>
                </a:rPr>
                <a:t>visual interest to materials </a:t>
              </a:r>
              <a:r>
                <a:rPr lang="en-US" sz="2000" i="1" dirty="0" smtClean="0">
                  <a:ea typeface="Calibri" panose="020F0502020204030204" pitchFamily="34" charset="0"/>
                  <a:cs typeface="Times New Roman" panose="02020603050405020304" pitchFamily="18" charset="0"/>
                </a:rPr>
                <a:t>in order to </a:t>
              </a:r>
              <a:r>
                <a:rPr lang="en-US" sz="2000" i="1" dirty="0">
                  <a:ea typeface="Calibri" panose="020F0502020204030204" pitchFamily="34" charset="0"/>
                  <a:cs typeface="Times New Roman" panose="02020603050405020304" pitchFamily="18" charset="0"/>
                </a:rPr>
                <a:t>increase learner motivation</a:t>
              </a:r>
              <a:r>
                <a:rPr lang="en-US" sz="2000" i="1" dirty="0" smtClean="0">
                  <a:ea typeface="Calibri" panose="020F0502020204030204" pitchFamily="34" charset="0"/>
                  <a:cs typeface="Times New Roman" panose="02020603050405020304" pitchFamily="18" charset="0"/>
                </a:rPr>
                <a:t>.”</a:t>
              </a:r>
              <a:endParaRPr lang="en-CA" sz="2000" i="1" dirty="0">
                <a:ea typeface="Calibri" panose="020F0502020204030204" pitchFamily="34" charset="0"/>
                <a:cs typeface="Times New Roman" panose="02020603050405020304" pitchFamily="18" charset="0"/>
              </a:endParaRPr>
            </a:p>
          </p:txBody>
        </p:sp>
      </p:grpSp>
      <p:sp>
        <p:nvSpPr>
          <p:cNvPr id="19" name="Rectangle 18"/>
          <p:cNvSpPr/>
          <p:nvPr/>
        </p:nvSpPr>
        <p:spPr>
          <a:xfrm>
            <a:off x="9490140" y="6440825"/>
            <a:ext cx="2481770" cy="276999"/>
          </a:xfrm>
          <a:prstGeom prst="rect">
            <a:avLst/>
          </a:prstGeom>
        </p:spPr>
        <p:txBody>
          <a:bodyPr wrap="none">
            <a:spAutoFit/>
          </a:bodyPr>
          <a:lstStyle/>
          <a:p>
            <a:pPr algn="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(Clark, 2020; Clark </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&amp; Lyons, </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2010</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a:t>
            </a:r>
            <a:endParaRPr lang="en-CA" sz="1200" dirty="0"/>
          </a:p>
        </p:txBody>
      </p:sp>
      <p:grpSp>
        <p:nvGrpSpPr>
          <p:cNvPr id="30" name="Group 29"/>
          <p:cNvGrpSpPr/>
          <p:nvPr/>
        </p:nvGrpSpPr>
        <p:grpSpPr>
          <a:xfrm>
            <a:off x="-1" y="5099901"/>
            <a:ext cx="12191999" cy="1183010"/>
            <a:chOff x="-1" y="5099901"/>
            <a:chExt cx="12191999" cy="1183010"/>
          </a:xfrm>
        </p:grpSpPr>
        <p:sp>
          <p:nvSpPr>
            <p:cNvPr id="27" name="Rectangle 26"/>
            <p:cNvSpPr/>
            <p:nvPr/>
          </p:nvSpPr>
          <p:spPr>
            <a:xfrm>
              <a:off x="-1" y="5099901"/>
              <a:ext cx="12191999" cy="118301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61" y="5301399"/>
              <a:ext cx="720000" cy="720000"/>
            </a:xfrm>
            <a:prstGeom prst="rect">
              <a:avLst/>
            </a:prstGeom>
          </p:spPr>
        </p:pic>
        <p:sp>
          <p:nvSpPr>
            <p:cNvPr id="17" name="Rectangle 16"/>
            <p:cNvSpPr/>
            <p:nvPr/>
          </p:nvSpPr>
          <p:spPr>
            <a:xfrm>
              <a:off x="1411442" y="5399789"/>
              <a:ext cx="1083951" cy="523220"/>
            </a:xfrm>
            <a:prstGeom prst="rect">
              <a:avLst/>
            </a:prstGeom>
          </p:spPr>
          <p:txBody>
            <a:bodyPr wrap="none">
              <a:spAutoFit/>
            </a:bodyPr>
            <a:lstStyle/>
            <a:p>
              <a:r>
                <a:rPr lang="en-US" sz="2800" dirty="0" smtClean="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FACT</a:t>
              </a:r>
              <a:endParaRPr lang="en-CA" sz="2800" dirty="0">
                <a:solidFill>
                  <a:schemeClr val="accent2"/>
                </a:solidFill>
              </a:endParaRPr>
            </a:p>
          </p:txBody>
        </p:sp>
        <p:sp>
          <p:nvSpPr>
            <p:cNvPr id="24" name="Rectangle 23"/>
            <p:cNvSpPr/>
            <p:nvPr/>
          </p:nvSpPr>
          <p:spPr>
            <a:xfrm>
              <a:off x="2670120" y="5291078"/>
              <a:ext cx="9121664" cy="837152"/>
            </a:xfrm>
            <a:prstGeom prst="rect">
              <a:avLst/>
            </a:prstGeom>
          </p:spPr>
          <p:txBody>
            <a:bodyPr wrap="square">
              <a:spAutoFit/>
            </a:bodyPr>
            <a:lstStyle/>
            <a:p>
              <a:pPr>
                <a:lnSpc>
                  <a:spcPct val="110000"/>
                </a:lnSpc>
                <a:spcAft>
                  <a:spcPts val="600"/>
                </a:spcAft>
              </a:pPr>
              <a:r>
                <a:rPr lang="en-CA" sz="2000" dirty="0"/>
                <a:t>People </a:t>
              </a:r>
              <a:r>
                <a:rPr lang="en-CA" sz="2000" dirty="0" smtClean="0"/>
                <a:t>like learning from </a:t>
              </a:r>
              <a:r>
                <a:rPr lang="en-CA" sz="2000" dirty="0"/>
                <a:t>materials with </a:t>
              </a:r>
              <a:r>
                <a:rPr lang="en-CA" sz="2000" i="1" dirty="0" smtClean="0"/>
                <a:t>any</a:t>
              </a:r>
              <a:r>
                <a:rPr lang="en-CA" sz="2000" dirty="0" smtClean="0"/>
                <a:t> visuals </a:t>
              </a:r>
              <a:r>
                <a:rPr lang="en-CA" sz="2000" dirty="0"/>
                <a:t>more </a:t>
              </a:r>
              <a:r>
                <a:rPr lang="en-CA" sz="2000" dirty="0" smtClean="0"/>
                <a:t>than text </a:t>
              </a:r>
              <a:r>
                <a:rPr lang="en-CA" sz="2000" dirty="0"/>
                <a:t>alone, but </a:t>
              </a:r>
              <a:r>
                <a:rPr lang="en-CA" sz="2000" dirty="0" smtClean="0"/>
                <a:t>there is </a:t>
              </a:r>
              <a:r>
                <a:rPr lang="en-CA" sz="2000" b="1" dirty="0" smtClean="0">
                  <a:latin typeface="Open Sans" panose="020B0606030504020204" pitchFamily="34" charset="0"/>
                  <a:ea typeface="Open Sans" panose="020B0606030504020204" pitchFamily="34" charset="0"/>
                  <a:cs typeface="Open Sans" panose="020B0606030504020204" pitchFamily="34" charset="0"/>
                </a:rPr>
                <a:t>no</a:t>
              </a:r>
              <a:r>
                <a:rPr lang="en-CA" sz="2000" b="1" dirty="0" smtClean="0"/>
                <a:t> </a:t>
              </a:r>
              <a:r>
                <a:rPr lang="en-CA" sz="2000" dirty="0" smtClean="0"/>
                <a:t>relationship </a:t>
              </a:r>
              <a:r>
                <a:rPr lang="en-CA" sz="2000" dirty="0"/>
                <a:t>between</a:t>
              </a:r>
              <a:r>
                <a:rPr lang="en-CA" sz="2000" i="1" dirty="0"/>
                <a:t> liking </a:t>
              </a:r>
              <a:r>
                <a:rPr lang="en-CA" sz="2000" dirty="0" smtClean="0"/>
                <a:t>instruction </a:t>
              </a:r>
              <a:r>
                <a:rPr lang="en-CA" sz="2000" dirty="0"/>
                <a:t>and learning outcomes</a:t>
              </a:r>
              <a:r>
                <a:rPr lang="en-US" sz="2400" dirty="0" smtClean="0">
                  <a:ea typeface="Calibri" panose="020F0502020204030204" pitchFamily="34" charset="0"/>
                  <a:cs typeface="Times New Roman" panose="02020603050405020304" pitchFamily="18" charset="0"/>
                </a:rPr>
                <a:t>.</a:t>
              </a:r>
              <a:endParaRPr lang="en-CA" sz="2400" dirty="0">
                <a:ea typeface="Calibri" panose="020F0502020204030204" pitchFamily="34" charset="0"/>
                <a:cs typeface="Times New Roman" panose="02020603050405020304" pitchFamily="18" charset="0"/>
              </a:endParaRPr>
            </a:p>
          </p:txBody>
        </p:sp>
      </p:grpSp>
      <p:grpSp>
        <p:nvGrpSpPr>
          <p:cNvPr id="46" name="Group 45"/>
          <p:cNvGrpSpPr/>
          <p:nvPr/>
        </p:nvGrpSpPr>
        <p:grpSpPr>
          <a:xfrm>
            <a:off x="591362" y="3328426"/>
            <a:ext cx="11002669" cy="1623945"/>
            <a:chOff x="591361" y="1375860"/>
            <a:chExt cx="11002669" cy="1623945"/>
          </a:xfrm>
        </p:grpSpPr>
        <p:sp>
          <p:nvSpPr>
            <p:cNvPr id="48" name="Rectangle 47"/>
            <p:cNvSpPr/>
            <p:nvPr/>
          </p:nvSpPr>
          <p:spPr>
            <a:xfrm>
              <a:off x="2670120" y="2230364"/>
              <a:ext cx="8923910" cy="769441"/>
            </a:xfrm>
            <a:prstGeom prst="rect">
              <a:avLst/>
            </a:prstGeom>
          </p:spPr>
          <p:txBody>
            <a:bodyPr wrap="square">
              <a:spAutoFit/>
            </a:bodyPr>
            <a:lstStyle/>
            <a:p>
              <a:pPr>
                <a:lnSpc>
                  <a:spcPct val="110000"/>
                </a:lnSpc>
                <a:spcAft>
                  <a:spcPts val="600"/>
                </a:spcAft>
              </a:pPr>
              <a:r>
                <a:rPr lang="en-CA" sz="2000" dirty="0" smtClean="0"/>
                <a:t>Graphics are </a:t>
              </a:r>
              <a:r>
                <a:rPr lang="en-CA" sz="2000" dirty="0"/>
                <a:t>only effective to the extent that they support rather than disrupt the </a:t>
              </a:r>
              <a:r>
                <a:rPr lang="en-CA" sz="200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psychological events of </a:t>
              </a:r>
              <a:r>
                <a:rPr lang="en-CA" sz="2000" dirty="0" smtClean="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learning</a:t>
              </a:r>
              <a:r>
                <a:rPr lang="en-CA" sz="2000" dirty="0" smtClean="0"/>
                <a:t>.</a:t>
              </a:r>
              <a:endParaRPr lang="en-CA" sz="2000" dirty="0">
                <a:ea typeface="Calibri" panose="020F0502020204030204" pitchFamily="34" charset="0"/>
                <a:cs typeface="Times New Roman" panose="02020603050405020304" pitchFamily="18" charset="0"/>
              </a:endParaRP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61" y="1375860"/>
              <a:ext cx="720000" cy="720000"/>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61" y="2232337"/>
              <a:ext cx="720000" cy="720000"/>
            </a:xfrm>
            <a:prstGeom prst="rect">
              <a:avLst/>
            </a:prstGeom>
          </p:spPr>
        </p:pic>
        <p:sp>
          <p:nvSpPr>
            <p:cNvPr id="51" name="Rectangle 50"/>
            <p:cNvSpPr/>
            <p:nvPr/>
          </p:nvSpPr>
          <p:spPr>
            <a:xfrm>
              <a:off x="1411442" y="1474250"/>
              <a:ext cx="1258678" cy="523220"/>
            </a:xfrm>
            <a:prstGeom prst="rect">
              <a:avLst/>
            </a:prstGeom>
          </p:spPr>
          <p:txBody>
            <a:bodyPr wrap="none">
              <a:spAutoFit/>
            </a:bodyPr>
            <a:lstStyle/>
            <a:p>
              <a:r>
                <a:rPr lang="en-US" sz="2800" dirty="0" smtClean="0">
                  <a:solidFill>
                    <a:srgbClr val="B86A6A"/>
                  </a:solidFill>
                  <a:latin typeface="Open Sans ExtraBold" panose="020B0906030804020204" pitchFamily="34" charset="0"/>
                  <a:ea typeface="Open Sans ExtraBold" panose="020B0906030804020204" pitchFamily="34" charset="0"/>
                  <a:cs typeface="Open Sans ExtraBold" panose="020B0906030804020204" pitchFamily="34" charset="0"/>
                </a:rPr>
                <a:t>MYTH</a:t>
              </a:r>
              <a:endParaRPr lang="en-CA" sz="2800" dirty="0">
                <a:solidFill>
                  <a:srgbClr val="B86A6A"/>
                </a:solidFill>
              </a:endParaRPr>
            </a:p>
          </p:txBody>
        </p:sp>
        <p:sp>
          <p:nvSpPr>
            <p:cNvPr id="52" name="Rectangle 51"/>
            <p:cNvSpPr/>
            <p:nvPr/>
          </p:nvSpPr>
          <p:spPr>
            <a:xfrm>
              <a:off x="1411442" y="2330727"/>
              <a:ext cx="1083951" cy="523220"/>
            </a:xfrm>
            <a:prstGeom prst="rect">
              <a:avLst/>
            </a:prstGeom>
          </p:spPr>
          <p:txBody>
            <a:bodyPr wrap="none">
              <a:spAutoFit/>
            </a:bodyPr>
            <a:lstStyle/>
            <a:p>
              <a:r>
                <a:rPr lang="en-US" sz="2800" dirty="0" smtClean="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FACT</a:t>
              </a:r>
              <a:endParaRPr lang="en-CA" sz="2800" dirty="0">
                <a:solidFill>
                  <a:schemeClr val="accent2"/>
                </a:solidFill>
              </a:endParaRPr>
            </a:p>
          </p:txBody>
        </p:sp>
        <p:sp>
          <p:nvSpPr>
            <p:cNvPr id="53" name="Rectangle 52"/>
            <p:cNvSpPr/>
            <p:nvPr/>
          </p:nvSpPr>
          <p:spPr>
            <a:xfrm>
              <a:off x="2670120" y="1443472"/>
              <a:ext cx="8923910" cy="504818"/>
            </a:xfrm>
            <a:prstGeom prst="rect">
              <a:avLst/>
            </a:prstGeom>
          </p:spPr>
          <p:txBody>
            <a:bodyPr wrap="square">
              <a:spAutoFit/>
            </a:bodyPr>
            <a:lstStyle/>
            <a:p>
              <a:pPr>
                <a:lnSpc>
                  <a:spcPct val="150000"/>
                </a:lnSpc>
                <a:spcAft>
                  <a:spcPts val="600"/>
                </a:spcAft>
              </a:pPr>
              <a:r>
                <a:rPr lang="en-CA" sz="2000" dirty="0" smtClean="0"/>
                <a:t>“</a:t>
              </a:r>
              <a:r>
                <a:rPr lang="en-CA" sz="2000" i="1" dirty="0" smtClean="0"/>
                <a:t>Adding </a:t>
              </a:r>
              <a:r>
                <a:rPr lang="en-CA" sz="2000" i="1" u="sng" dirty="0"/>
                <a:t>any</a:t>
              </a:r>
              <a:r>
                <a:rPr lang="en-CA" sz="2000" i="1" dirty="0"/>
                <a:t> type of visual improves learning </a:t>
              </a:r>
              <a:r>
                <a:rPr lang="en-CA" sz="2000" i="1" dirty="0" smtClean="0"/>
                <a:t>outcomes.”</a:t>
              </a:r>
              <a:endParaRPr lang="en-CA" sz="2400" i="1"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937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945" y="288992"/>
            <a:ext cx="11148322"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700"/>
              </a:lnSpc>
              <a:spcAft>
                <a:spcPts val="3000"/>
              </a:spcAft>
            </a:pPr>
            <a:r>
              <a:rPr lang="en-US" sz="40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sz="4000" dirty="0">
                <a:latin typeface="Open Sans Light" panose="020B0306030504020204" pitchFamily="34" charset="0"/>
                <a:ea typeface="Open Sans Light" panose="020B0306030504020204" pitchFamily="34" charset="0"/>
                <a:cs typeface="Open Sans Light" panose="020B0306030504020204" pitchFamily="34" charset="0"/>
              </a:rPr>
              <a:t>Functions of </a:t>
            </a:r>
            <a:r>
              <a:rPr lang="en-US" sz="4000" dirty="0" smtClean="0">
                <a:latin typeface="Open Sans Light" panose="020B0306030504020204" pitchFamily="34" charset="0"/>
                <a:ea typeface="Open Sans Light" panose="020B0306030504020204" pitchFamily="34" charset="0"/>
                <a:cs typeface="Open Sans Light" panose="020B0306030504020204" pitchFamily="34" charset="0"/>
              </a:rPr>
              <a:t>Graphics in Teaching </a:t>
            </a:r>
            <a:r>
              <a:rPr lang="en-CA" sz="2400" dirty="0" smtClean="0">
                <a:latin typeface="Open Sans Light" panose="020B0306030504020204" pitchFamily="34" charset="0"/>
                <a:ea typeface="Open Sans Light" panose="020B0306030504020204" pitchFamily="34" charset="0"/>
                <a:cs typeface="Open Sans Light" panose="020B0306030504020204" pitchFamily="34" charset="0"/>
              </a:rPr>
              <a:t/>
            </a:r>
            <a:br>
              <a:rPr lang="en-CA" sz="2400" dirty="0" smtClean="0">
                <a:latin typeface="Open Sans Light" panose="020B0306030504020204" pitchFamily="34" charset="0"/>
                <a:ea typeface="Open Sans Light" panose="020B0306030504020204" pitchFamily="34" charset="0"/>
                <a:cs typeface="Open Sans Light" panose="020B0306030504020204" pitchFamily="34" charset="0"/>
              </a:rPr>
            </a:br>
            <a:endParaRPr lang="en-CA"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2539998" y="3681860"/>
            <a:ext cx="8761047" cy="1689914"/>
          </a:xfrm>
          <a:prstGeom prst="rect">
            <a:avLst/>
          </a:prstGeom>
          <a:solidFill>
            <a:schemeClr val="accent3">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16" name="Rectangle 15"/>
          <p:cNvSpPr/>
          <p:nvPr/>
        </p:nvSpPr>
        <p:spPr>
          <a:xfrm>
            <a:off x="2539998" y="1532540"/>
            <a:ext cx="8761046" cy="1689914"/>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44" y="1532540"/>
            <a:ext cx="2072055" cy="168991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45" y="3681860"/>
            <a:ext cx="2072053" cy="1689912"/>
          </a:xfrm>
          <a:prstGeom prst="rect">
            <a:avLst/>
          </a:prstGeom>
        </p:spPr>
      </p:pic>
      <p:sp>
        <p:nvSpPr>
          <p:cNvPr id="12" name="Title 1"/>
          <p:cNvSpPr txBox="1">
            <a:spLocks/>
          </p:cNvSpPr>
          <p:nvPr/>
        </p:nvSpPr>
        <p:spPr>
          <a:xfrm>
            <a:off x="2883876" y="1750647"/>
            <a:ext cx="8417169" cy="15474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n-US" sz="2400" dirty="0" smtClean="0">
                <a:latin typeface="Open Sans ExtraBold" panose="020B0906030804020204" pitchFamily="34" charset="0"/>
                <a:ea typeface="Open Sans ExtraBold" panose="020B0906030804020204" pitchFamily="34" charset="0"/>
                <a:cs typeface="Open Sans ExtraBold" panose="020B0906030804020204" pitchFamily="34" charset="0"/>
              </a:rPr>
              <a:t>Decorative &amp; Editorial Graphics</a:t>
            </a:r>
          </a:p>
          <a:p>
            <a:pPr marL="0" lvl="1">
              <a:spcAft>
                <a:spcPts val="600"/>
              </a:spcAft>
            </a:pPr>
            <a:r>
              <a:rPr lang="en-US" sz="2000" dirty="0" smtClean="0">
                <a:latin typeface="Open Sans Light" panose="020B0306030504020204" pitchFamily="34" charset="0"/>
                <a:ea typeface="Open Sans Light" panose="020B0306030504020204" pitchFamily="34" charset="0"/>
                <a:cs typeface="Open Sans Light" panose="020B0306030504020204" pitchFamily="34" charset="0"/>
              </a:rPr>
              <a:t>Do not teach any content. Added for aesthetic or emotional appeal.</a:t>
            </a:r>
          </a:p>
          <a:p>
            <a:pPr marL="0" lvl="1">
              <a:spcAft>
                <a:spcPts val="200"/>
              </a:spcAft>
            </a:pPr>
            <a:r>
              <a:rPr lang="en-US" sz="2000" i="1" dirty="0" smtClean="0">
                <a:latin typeface="Open Sans Light" panose="020B0306030504020204" pitchFamily="34" charset="0"/>
                <a:ea typeface="Open Sans Light" panose="020B0306030504020204" pitchFamily="34" charset="0"/>
                <a:cs typeface="Open Sans Light" panose="020B0306030504020204" pitchFamily="34" charset="0"/>
              </a:rPr>
              <a:t>e.g</a:t>
            </a:r>
            <a:r>
              <a:rPr lang="en-US" sz="2000" i="1" dirty="0">
                <a:latin typeface="Open Sans Light" panose="020B0306030504020204" pitchFamily="34" charset="0"/>
                <a:ea typeface="Open Sans Light" panose="020B0306030504020204" pitchFamily="34" charset="0"/>
                <a:cs typeface="Open Sans Light" panose="020B0306030504020204" pitchFamily="34" charset="0"/>
              </a:rPr>
              <a:t>., cover art, editorial </a:t>
            </a:r>
            <a:r>
              <a:rPr lang="en-US" sz="2000" i="1" dirty="0" smtClean="0">
                <a:latin typeface="Open Sans Light" panose="020B0306030504020204" pitchFamily="34" charset="0"/>
                <a:ea typeface="Open Sans Light" panose="020B0306030504020204" pitchFamily="34" charset="0"/>
                <a:cs typeface="Open Sans Light" panose="020B0306030504020204" pitchFamily="34" charset="0"/>
              </a:rPr>
              <a:t>art</a:t>
            </a:r>
            <a:endParaRPr lang="en-CA" sz="20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itle 1"/>
          <p:cNvSpPr txBox="1">
            <a:spLocks/>
          </p:cNvSpPr>
          <p:nvPr/>
        </p:nvSpPr>
        <p:spPr>
          <a:xfrm>
            <a:off x="2883876" y="3872523"/>
            <a:ext cx="8526586" cy="16803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n-US" sz="2400" dirty="0" smtClean="0">
                <a:latin typeface="Open Sans ExtraBold" panose="020B0906030804020204" pitchFamily="34" charset="0"/>
                <a:ea typeface="Open Sans ExtraBold" panose="020B0906030804020204" pitchFamily="34" charset="0"/>
                <a:cs typeface="Open Sans ExtraBold" panose="020B0906030804020204" pitchFamily="34" charset="0"/>
              </a:rPr>
              <a:t>Instructional Graphics</a:t>
            </a:r>
          </a:p>
          <a:p>
            <a:pPr marL="0" lvl="1">
              <a:spcAft>
                <a:spcPts val="600"/>
              </a:spcAft>
            </a:pPr>
            <a:r>
              <a:rPr lang="en-US" sz="2000" dirty="0" smtClean="0">
                <a:latin typeface="Open Sans Light" panose="020B0306030504020204" pitchFamily="34" charset="0"/>
                <a:ea typeface="Open Sans Light" panose="020B0306030504020204" pitchFamily="34" charset="0"/>
                <a:cs typeface="Open Sans Light" panose="020B0306030504020204" pitchFamily="34" charset="0"/>
              </a:rPr>
              <a:t>Teach </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content that supports </a:t>
            </a:r>
            <a:r>
              <a:rPr lang="en-US" sz="2000" dirty="0" smtClean="0">
                <a:latin typeface="Open Sans Light" panose="020B0306030504020204" pitchFamily="34" charset="0"/>
                <a:ea typeface="Open Sans Light" panose="020B0306030504020204" pitchFamily="34" charset="0"/>
                <a:cs typeface="Open Sans Light" panose="020B0306030504020204" pitchFamily="34" charset="0"/>
              </a:rPr>
              <a:t>a </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learning </a:t>
            </a:r>
            <a:r>
              <a:rPr lang="en-US" sz="2000" dirty="0" smtClean="0">
                <a:latin typeface="Open Sans Light" panose="020B0306030504020204" pitchFamily="34" charset="0"/>
                <a:ea typeface="Open Sans Light" panose="020B0306030504020204" pitchFamily="34" charset="0"/>
                <a:cs typeface="Open Sans Light" panose="020B0306030504020204" pitchFamily="34" charset="0"/>
              </a:rPr>
              <a:t>objective of the course.</a:t>
            </a:r>
          </a:p>
          <a:p>
            <a:pPr marL="0" lvl="1">
              <a:spcAft>
                <a:spcPts val="200"/>
              </a:spcAft>
            </a:pPr>
            <a:r>
              <a:rPr lang="en-US" sz="2000" i="1" dirty="0" smtClean="0">
                <a:latin typeface="Open Sans Light" panose="020B0306030504020204" pitchFamily="34" charset="0"/>
                <a:ea typeface="Open Sans Light" panose="020B0306030504020204" pitchFamily="34" charset="0"/>
                <a:cs typeface="Open Sans Light" panose="020B0306030504020204" pitchFamily="34" charset="0"/>
              </a:rPr>
              <a:t>e.g., a diagram</a:t>
            </a:r>
            <a:r>
              <a:rPr lang="en-US" sz="2000" i="1" dirty="0">
                <a:latin typeface="Open Sans Light" panose="020B0306030504020204" pitchFamily="34" charset="0"/>
                <a:ea typeface="Open Sans Light" panose="020B0306030504020204" pitchFamily="34" charset="0"/>
                <a:cs typeface="Open Sans Light" panose="020B0306030504020204" pitchFamily="34" charset="0"/>
              </a:rPr>
              <a:t>, infographic, flow chart, </a:t>
            </a:r>
            <a:r>
              <a:rPr lang="en-US" sz="2000" i="1" dirty="0" smtClean="0">
                <a:latin typeface="Open Sans Light" panose="020B0306030504020204" pitchFamily="34" charset="0"/>
                <a:ea typeface="Open Sans Light" panose="020B0306030504020204" pitchFamily="34" charset="0"/>
                <a:cs typeface="Open Sans Light" panose="020B0306030504020204" pitchFamily="34" charset="0"/>
              </a:rPr>
              <a:t>or photograph of an </a:t>
            </a:r>
            <a:r>
              <a:rPr lang="en-US" sz="2000" i="1" dirty="0">
                <a:latin typeface="Open Sans Light" panose="020B0306030504020204" pitchFamily="34" charset="0"/>
                <a:ea typeface="Open Sans Light" panose="020B0306030504020204" pitchFamily="34" charset="0"/>
                <a:cs typeface="Open Sans Light" panose="020B0306030504020204" pitchFamily="34" charset="0"/>
              </a:rPr>
              <a:t>example</a:t>
            </a:r>
            <a:endParaRPr lang="en-CA" sz="20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Rectangle 14"/>
          <p:cNvSpPr/>
          <p:nvPr/>
        </p:nvSpPr>
        <p:spPr>
          <a:xfrm>
            <a:off x="8784417" y="6440825"/>
            <a:ext cx="3140603" cy="276999"/>
          </a:xfrm>
          <a:prstGeom prst="rect">
            <a:avLst/>
          </a:prstGeom>
        </p:spPr>
        <p:txBody>
          <a:bodyPr wrap="none">
            <a:spAutoFit/>
          </a:bodyPr>
          <a:lstStyle/>
          <a:p>
            <a:pPr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(Clark &amp; Lyons, 2010; Clark &amp; Mayer, </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2016) </a:t>
            </a:r>
            <a:endParaRPr lang="en-CA" sz="1200" dirty="0"/>
          </a:p>
        </p:txBody>
      </p:sp>
    </p:spTree>
    <p:extLst>
      <p:ext uri="{BB962C8B-B14F-4D97-AF65-F5344CB8AC3E}">
        <p14:creationId xmlns:p14="http://schemas.microsoft.com/office/powerpoint/2010/main" val="3262068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941573" y="3110012"/>
            <a:ext cx="3960000" cy="1440000"/>
          </a:xfrm>
          <a:prstGeom prst="rect">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13" name="Rectangle 12"/>
          <p:cNvSpPr/>
          <p:nvPr/>
        </p:nvSpPr>
        <p:spPr>
          <a:xfrm>
            <a:off x="8831307" y="6440825"/>
            <a:ext cx="3140603" cy="276999"/>
          </a:xfrm>
          <a:prstGeom prst="rect">
            <a:avLst/>
          </a:prstGeom>
        </p:spPr>
        <p:txBody>
          <a:bodyPr wrap="none">
            <a:spAutoFit/>
          </a:bodyPr>
          <a:lstStyle/>
          <a:p>
            <a:pPr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(Clark &amp; Lyons, 2010; Clark &amp; Mayer, </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2016)</a:t>
            </a:r>
            <a:endParaRPr lang="en-CA" sz="1200" dirty="0"/>
          </a:p>
        </p:txBody>
      </p:sp>
      <p:sp>
        <p:nvSpPr>
          <p:cNvPr id="15" name="Rectangle 14"/>
          <p:cNvSpPr/>
          <p:nvPr/>
        </p:nvSpPr>
        <p:spPr>
          <a:xfrm>
            <a:off x="2058051" y="3110012"/>
            <a:ext cx="3960000" cy="1440000"/>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16" name="Rectangle 15"/>
          <p:cNvSpPr/>
          <p:nvPr/>
        </p:nvSpPr>
        <p:spPr>
          <a:xfrm>
            <a:off x="7941573" y="1496362"/>
            <a:ext cx="3960000" cy="1440000"/>
          </a:xfrm>
          <a:prstGeom prst="rect">
            <a:avLst/>
          </a:prstGeom>
          <a:solidFill>
            <a:schemeClr val="accent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17" name="Rectangle 16"/>
          <p:cNvSpPr/>
          <p:nvPr/>
        </p:nvSpPr>
        <p:spPr>
          <a:xfrm>
            <a:off x="4967881" y="4723662"/>
            <a:ext cx="4188146" cy="1440000"/>
          </a:xfrm>
          <a:prstGeom prst="rect">
            <a:avLst/>
          </a:prstGeom>
          <a:solidFill>
            <a:schemeClr val="tx2">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947" y="3110012"/>
            <a:ext cx="1765628" cy="1440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423" y="3110012"/>
            <a:ext cx="1765628" cy="1440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5387" y="1496362"/>
            <a:ext cx="1765628" cy="1440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423" y="1496362"/>
            <a:ext cx="1765628" cy="1440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2253" y="4723662"/>
            <a:ext cx="1765628" cy="1440000"/>
          </a:xfrm>
          <a:prstGeom prst="rect">
            <a:avLst/>
          </a:prstGeom>
        </p:spPr>
      </p:pic>
      <p:sp>
        <p:nvSpPr>
          <p:cNvPr id="11" name="Rectangle 10"/>
          <p:cNvSpPr/>
          <p:nvPr/>
        </p:nvSpPr>
        <p:spPr>
          <a:xfrm>
            <a:off x="2048609" y="1496362"/>
            <a:ext cx="3960000" cy="1440000"/>
          </a:xfrm>
          <a:prstGeom prst="rect">
            <a:avLst/>
          </a:prstGeom>
          <a:solidFill>
            <a:schemeClr val="accent3">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12" name="Title 1"/>
          <p:cNvSpPr txBox="1">
            <a:spLocks/>
          </p:cNvSpPr>
          <p:nvPr/>
        </p:nvSpPr>
        <p:spPr>
          <a:xfrm>
            <a:off x="2315257" y="3364932"/>
            <a:ext cx="3445587" cy="9301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n-US" sz="2400" dirty="0" smtClean="0">
                <a:latin typeface="Open Sans ExtraBold" panose="020B0906030804020204" pitchFamily="34" charset="0"/>
                <a:ea typeface="Open Sans ExtraBold" panose="020B0906030804020204" pitchFamily="34" charset="0"/>
                <a:cs typeface="Open Sans ExtraBold" panose="020B0906030804020204" pitchFamily="34" charset="0"/>
              </a:rPr>
              <a:t>Organizational </a:t>
            </a:r>
          </a:p>
          <a:p>
            <a:pPr algn="l">
              <a:lnSpc>
                <a:spcPct val="100000"/>
              </a:lnSpc>
              <a:spcAft>
                <a:spcPts val="600"/>
              </a:spcAft>
            </a:pPr>
            <a:r>
              <a:rPr lang="en-US" sz="1800" dirty="0" smtClean="0">
                <a:latin typeface="+mn-lt"/>
                <a:ea typeface="Open Sans ExtraBold" panose="020B0906030804020204" pitchFamily="34" charset="0"/>
                <a:cs typeface="Open Sans ExtraBold" panose="020B0906030804020204" pitchFamily="34" charset="0"/>
              </a:rPr>
              <a:t>Qualitative relationships</a:t>
            </a:r>
            <a:endParaRPr lang="en-US" sz="1600" dirty="0" smtClean="0">
              <a:latin typeface="+mn-lt"/>
              <a:ea typeface="Open Sans ExtraBold" panose="020B0906030804020204" pitchFamily="34" charset="0"/>
              <a:cs typeface="Open Sans ExtraBold" panose="020B0906030804020204" pitchFamily="34" charset="0"/>
            </a:endParaRPr>
          </a:p>
        </p:txBody>
      </p:sp>
      <p:sp>
        <p:nvSpPr>
          <p:cNvPr id="19" name="Title 1"/>
          <p:cNvSpPr txBox="1">
            <a:spLocks/>
          </p:cNvSpPr>
          <p:nvPr/>
        </p:nvSpPr>
        <p:spPr>
          <a:xfrm>
            <a:off x="2315257" y="1751282"/>
            <a:ext cx="3445587" cy="9301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n-US" sz="2400" dirty="0" smtClean="0">
                <a:latin typeface="Open Sans ExtraBold" panose="020B0906030804020204" pitchFamily="34" charset="0"/>
                <a:ea typeface="Open Sans ExtraBold" panose="020B0906030804020204" pitchFamily="34" charset="0"/>
                <a:cs typeface="Open Sans ExtraBold" panose="020B0906030804020204" pitchFamily="34" charset="0"/>
              </a:rPr>
              <a:t>Representational </a:t>
            </a:r>
          </a:p>
          <a:p>
            <a:pPr algn="l">
              <a:lnSpc>
                <a:spcPct val="100000"/>
              </a:lnSpc>
              <a:spcAft>
                <a:spcPts val="600"/>
              </a:spcAft>
            </a:pPr>
            <a:r>
              <a:rPr lang="en-US" sz="1800" dirty="0" smtClean="0">
                <a:latin typeface="+mn-lt"/>
                <a:ea typeface="Open Sans ExtraBold" panose="020B0906030804020204" pitchFamily="34" charset="0"/>
                <a:cs typeface="Open Sans ExtraBold" panose="020B0906030804020204" pitchFamily="34" charset="0"/>
              </a:rPr>
              <a:t>Appearance of something</a:t>
            </a:r>
            <a:endParaRPr lang="en-US" sz="1600" dirty="0" smtClean="0">
              <a:latin typeface="+mn-lt"/>
              <a:ea typeface="Open Sans ExtraBold" panose="020B0906030804020204" pitchFamily="34" charset="0"/>
              <a:cs typeface="Open Sans ExtraBold" panose="020B0906030804020204" pitchFamily="34" charset="0"/>
            </a:endParaRPr>
          </a:p>
        </p:txBody>
      </p:sp>
      <p:sp>
        <p:nvSpPr>
          <p:cNvPr id="20" name="Title 1"/>
          <p:cNvSpPr txBox="1">
            <a:spLocks/>
          </p:cNvSpPr>
          <p:nvPr/>
        </p:nvSpPr>
        <p:spPr>
          <a:xfrm>
            <a:off x="8217572" y="1751282"/>
            <a:ext cx="3445587" cy="9301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n-US" sz="2400" dirty="0" smtClean="0">
                <a:latin typeface="Open Sans ExtraBold" panose="020B0906030804020204" pitchFamily="34" charset="0"/>
                <a:ea typeface="Open Sans ExtraBold" panose="020B0906030804020204" pitchFamily="34" charset="0"/>
                <a:cs typeface="Open Sans ExtraBold" panose="020B0906030804020204" pitchFamily="34" charset="0"/>
              </a:rPr>
              <a:t>Relational </a:t>
            </a:r>
          </a:p>
          <a:p>
            <a:pPr algn="l">
              <a:lnSpc>
                <a:spcPct val="100000"/>
              </a:lnSpc>
              <a:spcAft>
                <a:spcPts val="600"/>
              </a:spcAft>
            </a:pPr>
            <a:r>
              <a:rPr lang="en-US" sz="1800" dirty="0" smtClean="0">
                <a:latin typeface="+mn-lt"/>
                <a:ea typeface="Open Sans ExtraBold" panose="020B0906030804020204" pitchFamily="34" charset="0"/>
                <a:cs typeface="Open Sans ExtraBold" panose="020B0906030804020204" pitchFamily="34" charset="0"/>
              </a:rPr>
              <a:t>Quantitative relationships</a:t>
            </a:r>
            <a:endParaRPr lang="en-US" sz="1600" dirty="0" smtClean="0">
              <a:latin typeface="+mn-lt"/>
              <a:ea typeface="Open Sans ExtraBold" panose="020B0906030804020204" pitchFamily="34" charset="0"/>
              <a:cs typeface="Open Sans ExtraBold" panose="020B0906030804020204" pitchFamily="34" charset="0"/>
            </a:endParaRPr>
          </a:p>
        </p:txBody>
      </p:sp>
      <p:sp>
        <p:nvSpPr>
          <p:cNvPr id="21" name="Title 1"/>
          <p:cNvSpPr txBox="1">
            <a:spLocks/>
          </p:cNvSpPr>
          <p:nvPr/>
        </p:nvSpPr>
        <p:spPr>
          <a:xfrm>
            <a:off x="5215647" y="4975031"/>
            <a:ext cx="3712234" cy="9301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n-US" sz="2400" dirty="0" smtClean="0">
                <a:latin typeface="Open Sans ExtraBold" panose="020B0906030804020204" pitchFamily="34" charset="0"/>
                <a:ea typeface="Open Sans ExtraBold" panose="020B0906030804020204" pitchFamily="34" charset="0"/>
                <a:cs typeface="Open Sans ExtraBold" panose="020B0906030804020204" pitchFamily="34" charset="0"/>
              </a:rPr>
              <a:t>Interpretive </a:t>
            </a:r>
          </a:p>
          <a:p>
            <a:pPr algn="l">
              <a:lnSpc>
                <a:spcPct val="100000"/>
              </a:lnSpc>
              <a:spcAft>
                <a:spcPts val="600"/>
              </a:spcAft>
            </a:pPr>
            <a:r>
              <a:rPr lang="en-US" sz="1800" dirty="0" smtClean="0">
                <a:latin typeface="+mn-lt"/>
                <a:ea typeface="Open Sans ExtraBold" panose="020B0906030804020204" pitchFamily="34" charset="0"/>
                <a:cs typeface="Open Sans ExtraBold" panose="020B0906030804020204" pitchFamily="34" charset="0"/>
              </a:rPr>
              <a:t>Visualizes intangible phenomena </a:t>
            </a:r>
            <a:endParaRPr lang="en-US" sz="1600" dirty="0" smtClean="0">
              <a:latin typeface="+mn-lt"/>
              <a:ea typeface="Open Sans ExtraBold" panose="020B0906030804020204" pitchFamily="34" charset="0"/>
              <a:cs typeface="Open Sans ExtraBold" panose="020B0906030804020204" pitchFamily="34" charset="0"/>
            </a:endParaRPr>
          </a:p>
        </p:txBody>
      </p:sp>
      <p:sp>
        <p:nvSpPr>
          <p:cNvPr id="22" name="Title 1"/>
          <p:cNvSpPr txBox="1">
            <a:spLocks/>
          </p:cNvSpPr>
          <p:nvPr/>
        </p:nvSpPr>
        <p:spPr>
          <a:xfrm>
            <a:off x="8217572" y="3375590"/>
            <a:ext cx="3445587" cy="93016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n-US" sz="2400" dirty="0" smtClean="0">
                <a:latin typeface="Open Sans ExtraBold" panose="020B0906030804020204" pitchFamily="34" charset="0"/>
                <a:ea typeface="Open Sans ExtraBold" panose="020B0906030804020204" pitchFamily="34" charset="0"/>
                <a:cs typeface="Open Sans ExtraBold" panose="020B0906030804020204" pitchFamily="34" charset="0"/>
              </a:rPr>
              <a:t>Transformational </a:t>
            </a:r>
          </a:p>
          <a:p>
            <a:pPr algn="l">
              <a:lnSpc>
                <a:spcPct val="100000"/>
              </a:lnSpc>
              <a:spcAft>
                <a:spcPts val="600"/>
              </a:spcAft>
            </a:pPr>
            <a:r>
              <a:rPr lang="en-US" sz="1800" dirty="0" smtClean="0">
                <a:latin typeface="+mn-lt"/>
                <a:ea typeface="Open Sans ExtraBold" panose="020B0906030804020204" pitchFamily="34" charset="0"/>
                <a:cs typeface="Open Sans ExtraBold" panose="020B0906030804020204" pitchFamily="34" charset="0"/>
              </a:rPr>
              <a:t>Changes over time or space</a:t>
            </a:r>
            <a:endParaRPr lang="en-US" sz="1600" dirty="0" smtClean="0">
              <a:latin typeface="+mn-lt"/>
              <a:ea typeface="Open Sans ExtraBold" panose="020B0906030804020204" pitchFamily="34" charset="0"/>
              <a:cs typeface="Open Sans ExtraBold" panose="020B0906030804020204" pitchFamily="34" charset="0"/>
            </a:endParaRPr>
          </a:p>
        </p:txBody>
      </p:sp>
      <p:sp>
        <p:nvSpPr>
          <p:cNvPr id="4" name="Title 1"/>
          <p:cNvSpPr txBox="1">
            <a:spLocks/>
          </p:cNvSpPr>
          <p:nvPr/>
        </p:nvSpPr>
        <p:spPr>
          <a:xfrm>
            <a:off x="367323" y="288992"/>
            <a:ext cx="11248944" cy="93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700"/>
              </a:lnSpc>
              <a:spcAft>
                <a:spcPts val="3000"/>
              </a:spcAft>
            </a:pPr>
            <a:r>
              <a:rPr lang="en-US" sz="4000" dirty="0" smtClean="0">
                <a:latin typeface="Open Sans Light" panose="020B0306030504020204" pitchFamily="34" charset="0"/>
                <a:ea typeface="Open Sans Light" panose="020B0306030504020204" pitchFamily="34" charset="0"/>
                <a:cs typeface="Open Sans Light" panose="020B0306030504020204" pitchFamily="34" charset="0"/>
              </a:rPr>
              <a:t>5 </a:t>
            </a:r>
            <a:r>
              <a:rPr lang="en-US" sz="4000" dirty="0">
                <a:latin typeface="Open Sans Light" panose="020B0306030504020204" pitchFamily="34" charset="0"/>
                <a:ea typeface="Open Sans Light" panose="020B0306030504020204" pitchFamily="34" charset="0"/>
                <a:cs typeface="Open Sans Light" panose="020B0306030504020204" pitchFamily="34" charset="0"/>
              </a:rPr>
              <a:t>Functions of </a:t>
            </a:r>
            <a:r>
              <a:rPr lang="en-US" sz="4000" dirty="0" smtClean="0">
                <a:latin typeface="Open Sans ExtraBold" panose="020B0906030804020204" pitchFamily="34" charset="0"/>
                <a:ea typeface="Open Sans ExtraBold" panose="020B0906030804020204" pitchFamily="34" charset="0"/>
                <a:cs typeface="Open Sans ExtraBold" panose="020B0906030804020204" pitchFamily="34" charset="0"/>
              </a:rPr>
              <a:t>Instructional Graphics</a:t>
            </a:r>
            <a:r>
              <a:rPr lang="en-CA" sz="4000" dirty="0" smtClean="0">
                <a:latin typeface="Open Sans Light" panose="020B0306030504020204" pitchFamily="34" charset="0"/>
                <a:ea typeface="Open Sans Light" panose="020B0306030504020204" pitchFamily="34" charset="0"/>
                <a:cs typeface="Open Sans Light" panose="020B0306030504020204" pitchFamily="34" charset="0"/>
              </a:rPr>
              <a:t/>
            </a:r>
            <a:br>
              <a:rPr lang="en-CA" sz="4000" dirty="0" smtClean="0">
                <a:latin typeface="Open Sans Light" panose="020B0306030504020204" pitchFamily="34" charset="0"/>
                <a:ea typeface="Open Sans Light" panose="020B0306030504020204" pitchFamily="34" charset="0"/>
                <a:cs typeface="Open Sans Light" panose="020B0306030504020204" pitchFamily="34" charset="0"/>
              </a:rPr>
            </a:br>
            <a:endParaRPr lang="en-CA" sz="4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34066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595959"/>
      </a:dk1>
      <a:lt1>
        <a:sysClr val="window" lastClr="FFFFFF"/>
      </a:lt1>
      <a:dk2>
        <a:srgbClr val="FFFFFF"/>
      </a:dk2>
      <a:lt2>
        <a:srgbClr val="FFFFFF"/>
      </a:lt2>
      <a:accent1>
        <a:srgbClr val="4881C3"/>
      </a:accent1>
      <a:accent2>
        <a:srgbClr val="64AF67"/>
      </a:accent2>
      <a:accent3>
        <a:srgbClr val="379ED0"/>
      </a:accent3>
      <a:accent4>
        <a:srgbClr val="D3B963"/>
      </a:accent4>
      <a:accent5>
        <a:srgbClr val="E6A04C"/>
      </a:accent5>
      <a:accent6>
        <a:srgbClr val="595959"/>
      </a:accent6>
      <a:hlink>
        <a:srgbClr val="4881C3"/>
      </a:hlink>
      <a:folHlink>
        <a:srgbClr val="954F72"/>
      </a:folHlink>
    </a:clrScheme>
    <a:fontScheme name="Open Sans">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4741</TotalTime>
  <Words>4364</Words>
  <Application>Microsoft Office PowerPoint</Application>
  <PresentationFormat>Widescreen</PresentationFormat>
  <Paragraphs>404</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Open Sans SemiBold</vt:lpstr>
      <vt:lpstr>Times New Roman</vt:lpstr>
      <vt:lpstr>Arial</vt:lpstr>
      <vt:lpstr>Open Sans ExtraBold</vt:lpstr>
      <vt:lpstr>Open Sans Light</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Jerusha</dc:creator>
  <cp:lastModifiedBy>Ellis, Jerusha</cp:lastModifiedBy>
  <cp:revision>419</cp:revision>
  <dcterms:created xsi:type="dcterms:W3CDTF">2021-10-13T14:41:01Z</dcterms:created>
  <dcterms:modified xsi:type="dcterms:W3CDTF">2022-03-09T17:10:53Z</dcterms:modified>
</cp:coreProperties>
</file>